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256" r:id="rId2"/>
    <p:sldId id="331" r:id="rId3"/>
    <p:sldId id="330" r:id="rId4"/>
    <p:sldId id="332" r:id="rId5"/>
    <p:sldId id="333" r:id="rId6"/>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Rg st="1" end="11"/>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a:srgbClr val="00FF00"/>
    <a:srgbClr val="110185"/>
    <a:srgbClr val="0E016B"/>
    <a:srgbClr val="FD23E3"/>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84" autoAdjust="0"/>
    <p:restoredTop sz="94660"/>
  </p:normalViewPr>
  <p:slideViewPr>
    <p:cSldViewPr>
      <p:cViewPr varScale="1">
        <p:scale>
          <a:sx n="109" d="100"/>
          <a:sy n="109" d="100"/>
        </p:scale>
        <p:origin x="76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C952CA2-D376-46F1-A51D-53D5AEB41F2B}" type="datetimeFigureOut">
              <a:rPr lang="sl-SI" smtClean="0"/>
              <a:pPr/>
              <a:t>30.8.2019</a:t>
            </a:fld>
            <a:endParaRPr lang="sl-SI"/>
          </a:p>
        </p:txBody>
      </p:sp>
      <p:sp>
        <p:nvSpPr>
          <p:cNvPr id="4" name="Ograda no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5" name="Ograda številke diapoz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BB6EB73-947E-4C36-AB46-39CB95E1FE8E}" type="slidenum">
              <a:rPr lang="sl-SI" smtClean="0"/>
              <a:pPr/>
              <a:t>‹#›</a:t>
            </a:fld>
            <a:endParaRPr lang="sl-SI"/>
          </a:p>
        </p:txBody>
      </p:sp>
    </p:spTree>
    <p:extLst>
      <p:ext uri="{BB962C8B-B14F-4D97-AF65-F5344CB8AC3E}">
        <p14:creationId xmlns:p14="http://schemas.microsoft.com/office/powerpoint/2010/main" val="3836862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4F4D0E-0FC5-4126-8E53-48A7C36AE8B5}" type="datetimeFigureOut">
              <a:rPr lang="sl-SI" smtClean="0"/>
              <a:pPr/>
              <a:t>30.8.2019</a:t>
            </a:fld>
            <a:endParaRPr lang="sl-SI"/>
          </a:p>
        </p:txBody>
      </p:sp>
      <p:sp>
        <p:nvSpPr>
          <p:cNvPr id="4" name="Ograda stranske slik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l-SI"/>
          </a:p>
        </p:txBody>
      </p:sp>
      <p:sp>
        <p:nvSpPr>
          <p:cNvPr id="5" name="Ograda opomb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grada no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7" name="Ograda številke diapoz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F0B063-ED5C-430A-9E08-3AB1C9B7F24F}" type="slidenum">
              <a:rPr lang="sl-SI" smtClean="0"/>
              <a:pPr/>
              <a:t>‹#›</a:t>
            </a:fld>
            <a:endParaRPr lang="sl-SI"/>
          </a:p>
        </p:txBody>
      </p:sp>
    </p:spTree>
    <p:extLst>
      <p:ext uri="{BB962C8B-B14F-4D97-AF65-F5344CB8AC3E}">
        <p14:creationId xmlns:p14="http://schemas.microsoft.com/office/powerpoint/2010/main" val="2608430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r>
              <a:rPr lang="sl-SI" sz="1200" kern="1200" dirty="0" smtClean="0">
                <a:solidFill>
                  <a:schemeClr val="tx1"/>
                </a:solidFill>
                <a:latin typeface="+mn-lt"/>
                <a:ea typeface="+mn-ea"/>
                <a:cs typeface="+mn-cs"/>
              </a:rPr>
              <a:t>Ko sem se pripravljala za današnje predavanje, sem se zelo spraševala, kaj je tisto o mladostniku, kar morate še vedeti in vam bo koristilo. Ravno takšna predavanja so najbolj nehvaležna. Prehitro predavatelj zapade v teorijo, ali pa v drugo skrajnost- začne pripovedovati svoje življenjske izkušnje, za katere pa ni nujno, da drugim kaj pomenijo ali jim koristijo. Poleg tega ste večinoma mame, ki imate mladostnike tudi doma in ste bile že verjetno na mnogih predavanjih na to temo. Težko vam bom vsem povedala neke nove resnice, za katere še niste slišale. </a:t>
            </a:r>
          </a:p>
          <a:p>
            <a:r>
              <a:rPr lang="sl-SI" sz="1200" kern="1200" dirty="0" smtClean="0">
                <a:solidFill>
                  <a:schemeClr val="tx1"/>
                </a:solidFill>
                <a:latin typeface="+mn-lt"/>
                <a:ea typeface="+mn-ea"/>
                <a:cs typeface="+mn-cs"/>
              </a:rPr>
              <a:t>Na šoli sem 14 let in imam to srečo, da imam dvojno vlogo: kot profesorica, ki imam opravka s celim razredom običajnih mladostnikov, vem, kako se učijo, kako razmišljajo, ko jih je več skupaj, kako se obnašajo. Poleg tega pa se kot šolska psihologinja srečujem z mladostniki, ki niso tako običajni, ki imajo težave in jih včasih povzročajo tudi drugim. Srečujem pa se tudi z drugimi učitelji in njihovimi težavami ali uspehi pri delu z mladimi na naši šoli.</a:t>
            </a:r>
          </a:p>
          <a:p>
            <a:endParaRPr lang="sl-SI" dirty="0"/>
          </a:p>
        </p:txBody>
      </p:sp>
      <p:sp>
        <p:nvSpPr>
          <p:cNvPr id="4" name="Ograda številke diapozitiva 3"/>
          <p:cNvSpPr>
            <a:spLocks noGrp="1"/>
          </p:cNvSpPr>
          <p:nvPr>
            <p:ph type="sldNum" sz="quarter" idx="10"/>
          </p:nvPr>
        </p:nvSpPr>
        <p:spPr/>
        <p:txBody>
          <a:bodyPr/>
          <a:lstStyle/>
          <a:p>
            <a:fld id="{E6F0B063-ED5C-430A-9E08-3AB1C9B7F24F}" type="slidenum">
              <a:rPr lang="sl-SI" smtClean="0"/>
              <a:pPr/>
              <a:t>1</a:t>
            </a:fld>
            <a:endParaRPr lang="sl-SI"/>
          </a:p>
        </p:txBody>
      </p:sp>
    </p:spTree>
    <p:extLst>
      <p:ext uri="{BB962C8B-B14F-4D97-AF65-F5344CB8AC3E}">
        <p14:creationId xmlns:p14="http://schemas.microsoft.com/office/powerpoint/2010/main" val="2798976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r>
              <a:rPr lang="sl-SI" sz="1200" kern="1200" dirty="0" smtClean="0">
                <a:solidFill>
                  <a:schemeClr val="tx1"/>
                </a:solidFill>
                <a:latin typeface="+mn-lt"/>
                <a:ea typeface="+mn-ea"/>
                <a:cs typeface="+mn-cs"/>
              </a:rPr>
              <a:t>je bilo življenje precej drugačno. Živeli smo v drugem družbenem sistemu, materialno stanje družin je bilo drugačno, informiranost je bila drugačna. Opažam, da je današnja generacija veliko manj samostojna in zrela kot generacije pred njo. Razlogov  je več. Otroke imamo vedno pozneje, vedno manj, zato smo do njih bolj zaščitniški in jim ne želimo privoščiti negativnih izkušenj. Starši želimo veliko več opraviti namesto njih.</a:t>
            </a:r>
          </a:p>
          <a:p>
            <a:r>
              <a:rPr lang="sl-SI" sz="1200" kern="1200" dirty="0" smtClean="0">
                <a:solidFill>
                  <a:schemeClr val="tx1"/>
                </a:solidFill>
                <a:latin typeface="+mn-lt"/>
                <a:ea typeface="+mn-ea"/>
                <a:cs typeface="+mn-cs"/>
              </a:rPr>
              <a:t>primer: starši na vprašanja odgovarjajo namesto mladostnika, si delajo zapiske namesto njega, hodijo na GU na fakultete</a:t>
            </a:r>
          </a:p>
          <a:p>
            <a:r>
              <a:rPr lang="sl-SI" sz="1200" kern="1200" dirty="0" smtClean="0">
                <a:solidFill>
                  <a:schemeClr val="tx1"/>
                </a:solidFill>
                <a:latin typeface="+mn-lt"/>
                <a:ea typeface="+mn-ea"/>
                <a:cs typeface="+mn-cs"/>
              </a:rPr>
              <a:t>Zaradi družbenih razmer se mladi težje osamosvojijo, zato se mladost krepko podaljša. Družba na splošno dela otroka vedno bolj nemočnega. primer: kdaj je lahko otrok sam doma oz. gre v šolo? kdaj lahko kuha? Danes je že grožnja s socialno.</a:t>
            </a:r>
          </a:p>
          <a:p>
            <a:r>
              <a:rPr lang="sl-SI" sz="1200" kern="1200" dirty="0" smtClean="0">
                <a:solidFill>
                  <a:schemeClr val="tx1"/>
                </a:solidFill>
                <a:latin typeface="+mn-lt"/>
                <a:ea typeface="+mn-ea"/>
                <a:cs typeface="+mn-cs"/>
              </a:rPr>
              <a:t>Na splošno opažam, da se je socialna zrelost v zadnjih letih znižala za 2-3 leta. Mi imamo tako v 1. letniku dijake, kot so bili po socialni zrelosti pred nekaj leti v 6. ali 7. razredu. Tako boste vi 17. letnike doživljali, kot bi pred nekaj leti 15 . letnike.</a:t>
            </a:r>
          </a:p>
          <a:p>
            <a:r>
              <a:rPr lang="sl-SI" sz="1200" kern="1200" dirty="0" smtClean="0">
                <a:solidFill>
                  <a:schemeClr val="tx1"/>
                </a:solidFill>
                <a:latin typeface="+mn-lt"/>
                <a:ea typeface="+mn-ea"/>
                <a:cs typeface="+mn-cs"/>
              </a:rPr>
              <a:t>Precej let je bila zelo priporočljiva permisivna vzgoja, ki pravi, da bo otrok naravno vedel, kaj je zanj dobro in mu moramo to omogočiti. Danes cela generacija čuti posledice te vzgoje, ki se opušča, vendar se v precej družinah še vedno trdovratno zadržuje.</a:t>
            </a:r>
          </a:p>
          <a:p>
            <a:r>
              <a:rPr lang="sl-SI" sz="1200" kern="1200" dirty="0" smtClean="0">
                <a:solidFill>
                  <a:schemeClr val="tx1"/>
                </a:solidFill>
                <a:latin typeface="+mn-lt"/>
                <a:ea typeface="+mn-ea"/>
                <a:cs typeface="+mn-cs"/>
              </a:rPr>
              <a:t>Paradoks: cela družina se vrti okoli enega otroka. Tak otrok bo zrasel v mladostnika, ki bo zrasel v odraslega, prepričanega, da se svet vrti okoli njega.</a:t>
            </a:r>
          </a:p>
          <a:p>
            <a:r>
              <a:rPr lang="sl-SI" sz="1200" kern="1200" dirty="0" smtClean="0">
                <a:solidFill>
                  <a:schemeClr val="tx1"/>
                </a:solidFill>
                <a:latin typeface="+mn-lt"/>
                <a:ea typeface="+mn-ea"/>
                <a:cs typeface="+mn-cs"/>
              </a:rPr>
              <a:t>pripovedujem zato, da bomo vedeli, zakaj so mladi takšni in ne, da bi jih obsojali.</a:t>
            </a:r>
          </a:p>
          <a:p>
            <a:endParaRPr lang="sl-SI" dirty="0"/>
          </a:p>
        </p:txBody>
      </p:sp>
      <p:sp>
        <p:nvSpPr>
          <p:cNvPr id="4" name="Ograda številke diapozitiva 3"/>
          <p:cNvSpPr>
            <a:spLocks noGrp="1"/>
          </p:cNvSpPr>
          <p:nvPr>
            <p:ph type="sldNum" sz="quarter" idx="10"/>
          </p:nvPr>
        </p:nvSpPr>
        <p:spPr/>
        <p:txBody>
          <a:bodyPr/>
          <a:lstStyle/>
          <a:p>
            <a:fld id="{E6F0B063-ED5C-430A-9E08-3AB1C9B7F24F}" type="slidenum">
              <a:rPr lang="sl-SI" smtClean="0"/>
              <a:pPr/>
              <a:t>2</a:t>
            </a:fld>
            <a:endParaRPr lang="sl-SI"/>
          </a:p>
        </p:txBody>
      </p:sp>
    </p:spTree>
    <p:extLst>
      <p:ext uri="{BB962C8B-B14F-4D97-AF65-F5344CB8AC3E}">
        <p14:creationId xmlns:p14="http://schemas.microsoft.com/office/powerpoint/2010/main" val="3772056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r>
              <a:rPr lang="sl-SI" sz="1200" kern="1200" dirty="0" smtClean="0">
                <a:solidFill>
                  <a:schemeClr val="tx1"/>
                </a:solidFill>
                <a:latin typeface="+mn-lt"/>
                <a:ea typeface="+mn-ea"/>
                <a:cs typeface="+mn-cs"/>
              </a:rPr>
              <a:t>Zato sem si moj današnji prispevek predstavljala tako. Najprej bi z vami predelala nekaj najpogostejših zmot in dejstev, ki obstajajo konkretno o naših mladostnikih. Nato bi kot zanimivost predstavila izsledke raziskave dr. Miljane Ule o vrednotah mladih, da bomo videli, kakšne so razlike med mladimi danes in mladimi nekoč. Nato bi vam predstavila nekaj glavnih značilnosti adolescence, upam, da tu ne bom preveč ponavljala tistega, kar že veste.</a:t>
            </a:r>
            <a:endParaRPr lang="sl-SI" sz="1200" kern="1200" dirty="0">
              <a:solidFill>
                <a:schemeClr val="tx1"/>
              </a:solidFill>
              <a:latin typeface="+mn-lt"/>
              <a:ea typeface="+mn-ea"/>
              <a:cs typeface="+mn-cs"/>
            </a:endParaRPr>
          </a:p>
        </p:txBody>
      </p:sp>
      <p:sp>
        <p:nvSpPr>
          <p:cNvPr id="4" name="Ograda številke diapozitiva 3"/>
          <p:cNvSpPr>
            <a:spLocks noGrp="1"/>
          </p:cNvSpPr>
          <p:nvPr>
            <p:ph type="sldNum" sz="quarter" idx="10"/>
          </p:nvPr>
        </p:nvSpPr>
        <p:spPr/>
        <p:txBody>
          <a:bodyPr/>
          <a:lstStyle/>
          <a:p>
            <a:fld id="{E6F0B063-ED5C-430A-9E08-3AB1C9B7F24F}" type="slidenum">
              <a:rPr lang="sl-SI" smtClean="0"/>
              <a:pPr/>
              <a:t>3</a:t>
            </a:fld>
            <a:endParaRPr lang="sl-SI"/>
          </a:p>
        </p:txBody>
      </p:sp>
    </p:spTree>
    <p:extLst>
      <p:ext uri="{BB962C8B-B14F-4D97-AF65-F5344CB8AC3E}">
        <p14:creationId xmlns:p14="http://schemas.microsoft.com/office/powerpoint/2010/main" val="41087675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r>
              <a:rPr lang="sl-SI" sz="1200" kern="1200" dirty="0" smtClean="0">
                <a:solidFill>
                  <a:schemeClr val="tx1"/>
                </a:solidFill>
                <a:latin typeface="+mn-lt"/>
                <a:ea typeface="+mn-ea"/>
                <a:cs typeface="+mn-cs"/>
              </a:rPr>
              <a:t>Zato sem si moj današnji prispevek predstavljala tako. Najprej bi z vami predelala nekaj najpogostejših zmot in dejstev, ki obstajajo konkretno o naših mladostnikih. Nato bi kot zanimivost predstavila izsledke raziskave dr. Miljane Ule o vrednotah mladih, da bomo videli, kakšne so razlike med mladimi danes in mladimi nekoč. Nato bi vam predstavila nekaj glavnih značilnosti adolescence, upam, da tu ne bom preveč ponavljala tistega, kar že veste.</a:t>
            </a:r>
            <a:endParaRPr lang="sl-SI" sz="1200" kern="1200" dirty="0">
              <a:solidFill>
                <a:schemeClr val="tx1"/>
              </a:solidFill>
              <a:latin typeface="+mn-lt"/>
              <a:ea typeface="+mn-ea"/>
              <a:cs typeface="+mn-cs"/>
            </a:endParaRPr>
          </a:p>
        </p:txBody>
      </p:sp>
      <p:sp>
        <p:nvSpPr>
          <p:cNvPr id="4" name="Ograda številke diapozitiva 3"/>
          <p:cNvSpPr>
            <a:spLocks noGrp="1"/>
          </p:cNvSpPr>
          <p:nvPr>
            <p:ph type="sldNum" sz="quarter" idx="10"/>
          </p:nvPr>
        </p:nvSpPr>
        <p:spPr/>
        <p:txBody>
          <a:bodyPr/>
          <a:lstStyle/>
          <a:p>
            <a:fld id="{E6F0B063-ED5C-430A-9E08-3AB1C9B7F24F}" type="slidenum">
              <a:rPr lang="sl-SI" smtClean="0"/>
              <a:pPr/>
              <a:t>4</a:t>
            </a:fld>
            <a:endParaRPr lang="sl-SI"/>
          </a:p>
        </p:txBody>
      </p:sp>
    </p:spTree>
    <p:extLst>
      <p:ext uri="{BB962C8B-B14F-4D97-AF65-F5344CB8AC3E}">
        <p14:creationId xmlns:p14="http://schemas.microsoft.com/office/powerpoint/2010/main" val="642226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r>
              <a:rPr lang="sl-SI" sz="1200" kern="1200" dirty="0" smtClean="0">
                <a:solidFill>
                  <a:schemeClr val="tx1"/>
                </a:solidFill>
                <a:latin typeface="+mn-lt"/>
                <a:ea typeface="+mn-ea"/>
                <a:cs typeface="+mn-cs"/>
              </a:rPr>
              <a:t>Zato sem si moj današnji prispevek predstavljala tako. Najprej bi z vami predelala nekaj najpogostejših zmot in dejstev, ki obstajajo konkretno o naših mladostnikih. Nato bi kot zanimivost predstavila izsledke raziskave dr. Miljane Ule o vrednotah mladih, da bomo videli, kakšne so razlike med mladimi danes in mladimi nekoč. Nato bi vam predstavila nekaj glavnih značilnosti adolescence, upam, da tu ne bom preveč ponavljala tistega, kar že veste.</a:t>
            </a:r>
            <a:endParaRPr lang="sl-SI" sz="1200" kern="1200" dirty="0">
              <a:solidFill>
                <a:schemeClr val="tx1"/>
              </a:solidFill>
              <a:latin typeface="+mn-lt"/>
              <a:ea typeface="+mn-ea"/>
              <a:cs typeface="+mn-cs"/>
            </a:endParaRPr>
          </a:p>
        </p:txBody>
      </p:sp>
      <p:sp>
        <p:nvSpPr>
          <p:cNvPr id="4" name="Ograda številke diapozitiva 3"/>
          <p:cNvSpPr>
            <a:spLocks noGrp="1"/>
          </p:cNvSpPr>
          <p:nvPr>
            <p:ph type="sldNum" sz="quarter" idx="10"/>
          </p:nvPr>
        </p:nvSpPr>
        <p:spPr/>
        <p:txBody>
          <a:bodyPr/>
          <a:lstStyle/>
          <a:p>
            <a:fld id="{E6F0B063-ED5C-430A-9E08-3AB1C9B7F24F}" type="slidenum">
              <a:rPr lang="sl-SI" smtClean="0"/>
              <a:pPr/>
              <a:t>5</a:t>
            </a:fld>
            <a:endParaRPr lang="sl-SI"/>
          </a:p>
        </p:txBody>
      </p:sp>
    </p:spTree>
    <p:extLst>
      <p:ext uri="{BB962C8B-B14F-4D97-AF65-F5344CB8AC3E}">
        <p14:creationId xmlns:p14="http://schemas.microsoft.com/office/powerpoint/2010/main" val="3172840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smtClean="0"/>
              <a:t>Kliknite, če želite urediti slog naslova matrice</a:t>
            </a:r>
            <a:endParaRPr lang="sl-SI"/>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Kliknite, če želite urediti slog podnaslova matrice</a:t>
            </a:r>
            <a:endParaRPr lang="sl-SI"/>
          </a:p>
        </p:txBody>
      </p:sp>
      <p:sp>
        <p:nvSpPr>
          <p:cNvPr id="4" name="Ograda datuma 3"/>
          <p:cNvSpPr>
            <a:spLocks noGrp="1"/>
          </p:cNvSpPr>
          <p:nvPr>
            <p:ph type="dt" sz="half" idx="10"/>
          </p:nvPr>
        </p:nvSpPr>
        <p:spPr/>
        <p:txBody>
          <a:bodyPr/>
          <a:lstStyle/>
          <a:p>
            <a:fld id="{7AEAEBEB-8E51-4D55-B436-06C651F32F04}" type="datetime1">
              <a:rPr lang="sl-SI" smtClean="0"/>
              <a:pPr/>
              <a:t>30.8.2019</a:t>
            </a:fld>
            <a:endParaRPr lang="sl-SI"/>
          </a:p>
        </p:txBody>
      </p:sp>
      <p:sp>
        <p:nvSpPr>
          <p:cNvPr id="5" name="Ograda noge 4"/>
          <p:cNvSpPr>
            <a:spLocks noGrp="1"/>
          </p:cNvSpPr>
          <p:nvPr>
            <p:ph type="ftr" sz="quarter" idx="11"/>
          </p:nvPr>
        </p:nvSpPr>
        <p:spPr/>
        <p:txBody>
          <a:bodyPr/>
          <a:lstStyle/>
          <a:p>
            <a:r>
              <a:rPr lang="sl-SI" smtClean="0"/>
              <a:t>Lucija Mejač Petek, SREDNJA ZDRAVSTVENA ŠOLA LJUBLJANA</a:t>
            </a:r>
            <a:endParaRPr lang="sl-SI"/>
          </a:p>
        </p:txBody>
      </p:sp>
      <p:sp>
        <p:nvSpPr>
          <p:cNvPr id="6" name="Ograda številke diapozitiva 5"/>
          <p:cNvSpPr>
            <a:spLocks noGrp="1"/>
          </p:cNvSpPr>
          <p:nvPr>
            <p:ph type="sldNum" sz="quarter" idx="12"/>
          </p:nvPr>
        </p:nvSpPr>
        <p:spPr/>
        <p:txBody>
          <a:bodyPr/>
          <a:lstStyle/>
          <a:p>
            <a:fld id="{F5EBAE90-CD05-4BBC-99E6-FD591F9635C2}" type="slidenum">
              <a:rPr lang="sl-SI" smtClean="0"/>
              <a:pPr/>
              <a:t>‹#›</a:t>
            </a:fld>
            <a:endParaRPr 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2C7A6CAA-C52C-45C5-95FF-5CCDC19C1E58}" type="datetime1">
              <a:rPr lang="sl-SI" smtClean="0"/>
              <a:pPr/>
              <a:t>30.8.2019</a:t>
            </a:fld>
            <a:endParaRPr lang="sl-SI"/>
          </a:p>
        </p:txBody>
      </p:sp>
      <p:sp>
        <p:nvSpPr>
          <p:cNvPr id="5" name="Ograda noge 4"/>
          <p:cNvSpPr>
            <a:spLocks noGrp="1"/>
          </p:cNvSpPr>
          <p:nvPr>
            <p:ph type="ftr" sz="quarter" idx="11"/>
          </p:nvPr>
        </p:nvSpPr>
        <p:spPr/>
        <p:txBody>
          <a:bodyPr/>
          <a:lstStyle/>
          <a:p>
            <a:r>
              <a:rPr lang="sl-SI" smtClean="0"/>
              <a:t>Lucija Mejač Petek, SREDNJA ZDRAVSTVENA ŠOLA LJUBLJANA</a:t>
            </a:r>
            <a:endParaRPr lang="sl-SI"/>
          </a:p>
        </p:txBody>
      </p:sp>
      <p:sp>
        <p:nvSpPr>
          <p:cNvPr id="6" name="Ograda številke diapozitiva 5"/>
          <p:cNvSpPr>
            <a:spLocks noGrp="1"/>
          </p:cNvSpPr>
          <p:nvPr>
            <p:ph type="sldNum" sz="quarter" idx="12"/>
          </p:nvPr>
        </p:nvSpPr>
        <p:spPr/>
        <p:txBody>
          <a:bodyPr/>
          <a:lstStyle/>
          <a:p>
            <a:fld id="{F5EBAE90-CD05-4BBC-99E6-FD591F9635C2}" type="slidenum">
              <a:rPr lang="sl-SI" smtClean="0"/>
              <a:pPr/>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583D8D22-9F5C-45DE-9E31-13D0B391A606}" type="datetime1">
              <a:rPr lang="sl-SI" smtClean="0"/>
              <a:pPr/>
              <a:t>30.8.2019</a:t>
            </a:fld>
            <a:endParaRPr lang="sl-SI"/>
          </a:p>
        </p:txBody>
      </p:sp>
      <p:sp>
        <p:nvSpPr>
          <p:cNvPr id="5" name="Ograda noge 4"/>
          <p:cNvSpPr>
            <a:spLocks noGrp="1"/>
          </p:cNvSpPr>
          <p:nvPr>
            <p:ph type="ftr" sz="quarter" idx="11"/>
          </p:nvPr>
        </p:nvSpPr>
        <p:spPr/>
        <p:txBody>
          <a:bodyPr/>
          <a:lstStyle/>
          <a:p>
            <a:r>
              <a:rPr lang="sl-SI" smtClean="0"/>
              <a:t>Lucija Mejač Petek, SREDNJA ZDRAVSTVENA ŠOLA LJUBLJANA</a:t>
            </a:r>
            <a:endParaRPr lang="sl-SI"/>
          </a:p>
        </p:txBody>
      </p:sp>
      <p:sp>
        <p:nvSpPr>
          <p:cNvPr id="6" name="Ograda številke diapozitiva 5"/>
          <p:cNvSpPr>
            <a:spLocks noGrp="1"/>
          </p:cNvSpPr>
          <p:nvPr>
            <p:ph type="sldNum" sz="quarter" idx="12"/>
          </p:nvPr>
        </p:nvSpPr>
        <p:spPr/>
        <p:txBody>
          <a:bodyPr/>
          <a:lstStyle/>
          <a:p>
            <a:fld id="{F5EBAE90-CD05-4BBC-99E6-FD591F9635C2}" type="slidenum">
              <a:rPr lang="sl-SI" smtClean="0"/>
              <a:pPr/>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idx="1"/>
          </p:nvPr>
        </p:nvSpPr>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B9883B93-E6F9-4CFF-83E9-99F2C4312630}" type="datetime1">
              <a:rPr lang="sl-SI" smtClean="0"/>
              <a:pPr/>
              <a:t>30.8.2019</a:t>
            </a:fld>
            <a:endParaRPr lang="sl-SI"/>
          </a:p>
        </p:txBody>
      </p:sp>
      <p:sp>
        <p:nvSpPr>
          <p:cNvPr id="5" name="Ograda noge 4"/>
          <p:cNvSpPr>
            <a:spLocks noGrp="1"/>
          </p:cNvSpPr>
          <p:nvPr>
            <p:ph type="ftr" sz="quarter" idx="11"/>
          </p:nvPr>
        </p:nvSpPr>
        <p:spPr/>
        <p:txBody>
          <a:bodyPr/>
          <a:lstStyle/>
          <a:p>
            <a:r>
              <a:rPr lang="sl-SI" smtClean="0"/>
              <a:t>Lucija Mejač Petek, SREDNJA ZDRAVSTVENA ŠOLA LJUBLJANA</a:t>
            </a:r>
            <a:endParaRPr lang="sl-SI"/>
          </a:p>
        </p:txBody>
      </p:sp>
      <p:sp>
        <p:nvSpPr>
          <p:cNvPr id="6" name="Ograda številke diapozitiva 5"/>
          <p:cNvSpPr>
            <a:spLocks noGrp="1"/>
          </p:cNvSpPr>
          <p:nvPr>
            <p:ph type="sldNum" sz="quarter" idx="12"/>
          </p:nvPr>
        </p:nvSpPr>
        <p:spPr/>
        <p:txBody>
          <a:bodyPr/>
          <a:lstStyle/>
          <a:p>
            <a:fld id="{F5EBAE90-CD05-4BBC-99E6-FD591F9635C2}" type="slidenum">
              <a:rPr lang="sl-SI" smtClean="0"/>
              <a:pPr/>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smtClean="0"/>
              <a:t>Kliknite, če želite urediti slog naslova matrice</a:t>
            </a:r>
            <a:endParaRPr lang="sl-SI"/>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Kliknite, če želite urediti sloge besedila matrice</a:t>
            </a:r>
          </a:p>
        </p:txBody>
      </p:sp>
      <p:sp>
        <p:nvSpPr>
          <p:cNvPr id="4" name="Ograda datuma 3"/>
          <p:cNvSpPr>
            <a:spLocks noGrp="1"/>
          </p:cNvSpPr>
          <p:nvPr>
            <p:ph type="dt" sz="half" idx="10"/>
          </p:nvPr>
        </p:nvSpPr>
        <p:spPr/>
        <p:txBody>
          <a:bodyPr/>
          <a:lstStyle/>
          <a:p>
            <a:fld id="{6909CDFA-2E9C-4812-BAC4-0FFB4E617428}" type="datetime1">
              <a:rPr lang="sl-SI" smtClean="0"/>
              <a:pPr/>
              <a:t>30.8.2019</a:t>
            </a:fld>
            <a:endParaRPr lang="sl-SI"/>
          </a:p>
        </p:txBody>
      </p:sp>
      <p:sp>
        <p:nvSpPr>
          <p:cNvPr id="5" name="Ograda noge 4"/>
          <p:cNvSpPr>
            <a:spLocks noGrp="1"/>
          </p:cNvSpPr>
          <p:nvPr>
            <p:ph type="ftr" sz="quarter" idx="11"/>
          </p:nvPr>
        </p:nvSpPr>
        <p:spPr/>
        <p:txBody>
          <a:bodyPr/>
          <a:lstStyle/>
          <a:p>
            <a:r>
              <a:rPr lang="sl-SI" smtClean="0"/>
              <a:t>Lucija Mejač Petek, SREDNJA ZDRAVSTVENA ŠOLA LJUBLJANA</a:t>
            </a:r>
            <a:endParaRPr lang="sl-SI"/>
          </a:p>
        </p:txBody>
      </p:sp>
      <p:sp>
        <p:nvSpPr>
          <p:cNvPr id="6" name="Ograda številke diapozitiva 5"/>
          <p:cNvSpPr>
            <a:spLocks noGrp="1"/>
          </p:cNvSpPr>
          <p:nvPr>
            <p:ph type="sldNum" sz="quarter" idx="12"/>
          </p:nvPr>
        </p:nvSpPr>
        <p:spPr/>
        <p:txBody>
          <a:bodyPr/>
          <a:lstStyle/>
          <a:p>
            <a:fld id="{F5EBAE90-CD05-4BBC-99E6-FD591F9635C2}" type="slidenum">
              <a:rPr lang="sl-SI" smtClean="0"/>
              <a:pPr/>
              <a:t>‹#›</a:t>
            </a:fld>
            <a:endParaRPr lang="sl-S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datuma 4"/>
          <p:cNvSpPr>
            <a:spLocks noGrp="1"/>
          </p:cNvSpPr>
          <p:nvPr>
            <p:ph type="dt" sz="half" idx="10"/>
          </p:nvPr>
        </p:nvSpPr>
        <p:spPr/>
        <p:txBody>
          <a:bodyPr/>
          <a:lstStyle/>
          <a:p>
            <a:fld id="{25AAACC9-6A3A-4CB1-BD34-2CE1446CC0EE}" type="datetime1">
              <a:rPr lang="sl-SI" smtClean="0"/>
              <a:pPr/>
              <a:t>30.8.2019</a:t>
            </a:fld>
            <a:endParaRPr lang="sl-SI"/>
          </a:p>
        </p:txBody>
      </p:sp>
      <p:sp>
        <p:nvSpPr>
          <p:cNvPr id="6" name="Ograda noge 5"/>
          <p:cNvSpPr>
            <a:spLocks noGrp="1"/>
          </p:cNvSpPr>
          <p:nvPr>
            <p:ph type="ftr" sz="quarter" idx="11"/>
          </p:nvPr>
        </p:nvSpPr>
        <p:spPr/>
        <p:txBody>
          <a:bodyPr/>
          <a:lstStyle/>
          <a:p>
            <a:r>
              <a:rPr lang="sl-SI" smtClean="0"/>
              <a:t>Lucija Mejač Petek, SREDNJA ZDRAVSTVENA ŠOLA LJUBLJANA</a:t>
            </a:r>
            <a:endParaRPr lang="sl-SI"/>
          </a:p>
        </p:txBody>
      </p:sp>
      <p:sp>
        <p:nvSpPr>
          <p:cNvPr id="7" name="Ograda številke diapozitiva 6"/>
          <p:cNvSpPr>
            <a:spLocks noGrp="1"/>
          </p:cNvSpPr>
          <p:nvPr>
            <p:ph type="sldNum" sz="quarter" idx="12"/>
          </p:nvPr>
        </p:nvSpPr>
        <p:spPr/>
        <p:txBody>
          <a:bodyPr/>
          <a:lstStyle/>
          <a:p>
            <a:fld id="{F5EBAE90-CD05-4BBC-99E6-FD591F9635C2}" type="slidenum">
              <a:rPr lang="sl-SI" smtClean="0"/>
              <a:pPr/>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smtClean="0"/>
              <a:t>Kliknite, če želite urediti slog naslova matrice</a:t>
            </a:r>
            <a:endParaRPr lang="sl-SI"/>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grada datuma 6"/>
          <p:cNvSpPr>
            <a:spLocks noGrp="1"/>
          </p:cNvSpPr>
          <p:nvPr>
            <p:ph type="dt" sz="half" idx="10"/>
          </p:nvPr>
        </p:nvSpPr>
        <p:spPr/>
        <p:txBody>
          <a:bodyPr/>
          <a:lstStyle/>
          <a:p>
            <a:fld id="{F919F875-9B80-4919-BD6D-B3FCA1B334B3}" type="datetime1">
              <a:rPr lang="sl-SI" smtClean="0"/>
              <a:pPr/>
              <a:t>30.8.2019</a:t>
            </a:fld>
            <a:endParaRPr lang="sl-SI"/>
          </a:p>
        </p:txBody>
      </p:sp>
      <p:sp>
        <p:nvSpPr>
          <p:cNvPr id="8" name="Ograda noge 7"/>
          <p:cNvSpPr>
            <a:spLocks noGrp="1"/>
          </p:cNvSpPr>
          <p:nvPr>
            <p:ph type="ftr" sz="quarter" idx="11"/>
          </p:nvPr>
        </p:nvSpPr>
        <p:spPr/>
        <p:txBody>
          <a:bodyPr/>
          <a:lstStyle/>
          <a:p>
            <a:r>
              <a:rPr lang="sl-SI" smtClean="0"/>
              <a:t>Lucija Mejač Petek, SREDNJA ZDRAVSTVENA ŠOLA LJUBLJANA</a:t>
            </a:r>
            <a:endParaRPr lang="sl-SI"/>
          </a:p>
        </p:txBody>
      </p:sp>
      <p:sp>
        <p:nvSpPr>
          <p:cNvPr id="9" name="Ograda številke diapozitiva 8"/>
          <p:cNvSpPr>
            <a:spLocks noGrp="1"/>
          </p:cNvSpPr>
          <p:nvPr>
            <p:ph type="sldNum" sz="quarter" idx="12"/>
          </p:nvPr>
        </p:nvSpPr>
        <p:spPr/>
        <p:txBody>
          <a:bodyPr/>
          <a:lstStyle/>
          <a:p>
            <a:fld id="{F5EBAE90-CD05-4BBC-99E6-FD591F9635C2}" type="slidenum">
              <a:rPr lang="sl-SI" smtClean="0"/>
              <a:pPr/>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datuma 2"/>
          <p:cNvSpPr>
            <a:spLocks noGrp="1"/>
          </p:cNvSpPr>
          <p:nvPr>
            <p:ph type="dt" sz="half" idx="10"/>
          </p:nvPr>
        </p:nvSpPr>
        <p:spPr/>
        <p:txBody>
          <a:bodyPr/>
          <a:lstStyle/>
          <a:p>
            <a:fld id="{A78B439B-A032-4B49-80EE-E9A415FE1647}" type="datetime1">
              <a:rPr lang="sl-SI" smtClean="0"/>
              <a:pPr/>
              <a:t>30.8.2019</a:t>
            </a:fld>
            <a:endParaRPr lang="sl-SI"/>
          </a:p>
        </p:txBody>
      </p:sp>
      <p:sp>
        <p:nvSpPr>
          <p:cNvPr id="4" name="Ograda noge 3"/>
          <p:cNvSpPr>
            <a:spLocks noGrp="1"/>
          </p:cNvSpPr>
          <p:nvPr>
            <p:ph type="ftr" sz="quarter" idx="11"/>
          </p:nvPr>
        </p:nvSpPr>
        <p:spPr/>
        <p:txBody>
          <a:bodyPr/>
          <a:lstStyle/>
          <a:p>
            <a:r>
              <a:rPr lang="sl-SI" smtClean="0"/>
              <a:t>Lucija Mejač Petek, SREDNJA ZDRAVSTVENA ŠOLA LJUBLJANA</a:t>
            </a:r>
            <a:endParaRPr lang="sl-SI"/>
          </a:p>
        </p:txBody>
      </p:sp>
      <p:sp>
        <p:nvSpPr>
          <p:cNvPr id="5" name="Ograda številke diapozitiva 4"/>
          <p:cNvSpPr>
            <a:spLocks noGrp="1"/>
          </p:cNvSpPr>
          <p:nvPr>
            <p:ph type="sldNum" sz="quarter" idx="12"/>
          </p:nvPr>
        </p:nvSpPr>
        <p:spPr/>
        <p:txBody>
          <a:bodyPr/>
          <a:lstStyle/>
          <a:p>
            <a:fld id="{F5EBAE90-CD05-4BBC-99E6-FD591F9635C2}" type="slidenum">
              <a:rPr lang="sl-SI" smtClean="0"/>
              <a:pPr/>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5BD5E260-61D9-40A8-BA39-426D4894F92E}" type="datetime1">
              <a:rPr lang="sl-SI" smtClean="0"/>
              <a:pPr/>
              <a:t>30.8.2019</a:t>
            </a:fld>
            <a:endParaRPr lang="sl-SI"/>
          </a:p>
        </p:txBody>
      </p:sp>
      <p:sp>
        <p:nvSpPr>
          <p:cNvPr id="3" name="Ograda noge 2"/>
          <p:cNvSpPr>
            <a:spLocks noGrp="1"/>
          </p:cNvSpPr>
          <p:nvPr>
            <p:ph type="ftr" sz="quarter" idx="11"/>
          </p:nvPr>
        </p:nvSpPr>
        <p:spPr/>
        <p:txBody>
          <a:bodyPr/>
          <a:lstStyle/>
          <a:p>
            <a:r>
              <a:rPr lang="sl-SI" smtClean="0"/>
              <a:t>Lucija Mejač Petek, SREDNJA ZDRAVSTVENA ŠOLA LJUBLJANA</a:t>
            </a:r>
            <a:endParaRPr lang="sl-SI"/>
          </a:p>
        </p:txBody>
      </p:sp>
      <p:sp>
        <p:nvSpPr>
          <p:cNvPr id="4" name="Ograda številke diapozitiva 3"/>
          <p:cNvSpPr>
            <a:spLocks noGrp="1"/>
          </p:cNvSpPr>
          <p:nvPr>
            <p:ph type="sldNum" sz="quarter" idx="12"/>
          </p:nvPr>
        </p:nvSpPr>
        <p:spPr/>
        <p:txBody>
          <a:bodyPr/>
          <a:lstStyle/>
          <a:p>
            <a:fld id="{F5EBAE90-CD05-4BBC-99E6-FD591F9635C2}" type="slidenum">
              <a:rPr lang="sl-SI" smtClean="0"/>
              <a:pPr/>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smtClean="0"/>
              <a:t>Kliknite, če želite urediti slog naslova matrice</a:t>
            </a:r>
            <a:endParaRPr lang="sl-SI"/>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Ograda datuma 4"/>
          <p:cNvSpPr>
            <a:spLocks noGrp="1"/>
          </p:cNvSpPr>
          <p:nvPr>
            <p:ph type="dt" sz="half" idx="10"/>
          </p:nvPr>
        </p:nvSpPr>
        <p:spPr/>
        <p:txBody>
          <a:bodyPr/>
          <a:lstStyle/>
          <a:p>
            <a:fld id="{A60B7F5F-30A7-4540-9ACB-07A4B6D8C9FD}" type="datetime1">
              <a:rPr lang="sl-SI" smtClean="0"/>
              <a:pPr/>
              <a:t>30.8.2019</a:t>
            </a:fld>
            <a:endParaRPr lang="sl-SI"/>
          </a:p>
        </p:txBody>
      </p:sp>
      <p:sp>
        <p:nvSpPr>
          <p:cNvPr id="6" name="Ograda noge 5"/>
          <p:cNvSpPr>
            <a:spLocks noGrp="1"/>
          </p:cNvSpPr>
          <p:nvPr>
            <p:ph type="ftr" sz="quarter" idx="11"/>
          </p:nvPr>
        </p:nvSpPr>
        <p:spPr/>
        <p:txBody>
          <a:bodyPr/>
          <a:lstStyle/>
          <a:p>
            <a:r>
              <a:rPr lang="sl-SI" smtClean="0"/>
              <a:t>Lucija Mejač Petek, SREDNJA ZDRAVSTVENA ŠOLA LJUBLJANA</a:t>
            </a:r>
            <a:endParaRPr lang="sl-SI"/>
          </a:p>
        </p:txBody>
      </p:sp>
      <p:sp>
        <p:nvSpPr>
          <p:cNvPr id="7" name="Ograda številke diapozitiva 6"/>
          <p:cNvSpPr>
            <a:spLocks noGrp="1"/>
          </p:cNvSpPr>
          <p:nvPr>
            <p:ph type="sldNum" sz="quarter" idx="12"/>
          </p:nvPr>
        </p:nvSpPr>
        <p:spPr/>
        <p:txBody>
          <a:bodyPr/>
          <a:lstStyle/>
          <a:p>
            <a:fld id="{F5EBAE90-CD05-4BBC-99E6-FD591F9635C2}" type="slidenum">
              <a:rPr lang="sl-SI" smtClean="0"/>
              <a:pPr/>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Kliknite, če želite urediti slog naslova matrice</a:t>
            </a:r>
            <a:endParaRPr lang="sl-SI"/>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Ograda datuma 4"/>
          <p:cNvSpPr>
            <a:spLocks noGrp="1"/>
          </p:cNvSpPr>
          <p:nvPr>
            <p:ph type="dt" sz="half" idx="10"/>
          </p:nvPr>
        </p:nvSpPr>
        <p:spPr/>
        <p:txBody>
          <a:bodyPr/>
          <a:lstStyle/>
          <a:p>
            <a:fld id="{F62483C2-C8DF-4915-8574-4DA34B5BBA6A}" type="datetime1">
              <a:rPr lang="sl-SI" smtClean="0"/>
              <a:pPr/>
              <a:t>30.8.2019</a:t>
            </a:fld>
            <a:endParaRPr lang="sl-SI"/>
          </a:p>
        </p:txBody>
      </p:sp>
      <p:sp>
        <p:nvSpPr>
          <p:cNvPr id="6" name="Ograda noge 5"/>
          <p:cNvSpPr>
            <a:spLocks noGrp="1"/>
          </p:cNvSpPr>
          <p:nvPr>
            <p:ph type="ftr" sz="quarter" idx="11"/>
          </p:nvPr>
        </p:nvSpPr>
        <p:spPr/>
        <p:txBody>
          <a:bodyPr/>
          <a:lstStyle/>
          <a:p>
            <a:r>
              <a:rPr lang="sl-SI" smtClean="0"/>
              <a:t>Lucija Mejač Petek, SREDNJA ZDRAVSTVENA ŠOLA LJUBLJANA</a:t>
            </a:r>
            <a:endParaRPr lang="sl-SI"/>
          </a:p>
        </p:txBody>
      </p:sp>
      <p:sp>
        <p:nvSpPr>
          <p:cNvPr id="7" name="Ograda številke diapozitiva 6"/>
          <p:cNvSpPr>
            <a:spLocks noGrp="1"/>
          </p:cNvSpPr>
          <p:nvPr>
            <p:ph type="sldNum" sz="quarter" idx="12"/>
          </p:nvPr>
        </p:nvSpPr>
        <p:spPr/>
        <p:txBody>
          <a:bodyPr/>
          <a:lstStyle/>
          <a:p>
            <a:fld id="{F5EBAE90-CD05-4BBC-99E6-FD591F9635C2}" type="slidenum">
              <a:rPr lang="sl-SI" smtClean="0"/>
              <a:pPr/>
              <a:t>‹#›</a:t>
            </a:fld>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l-SI" smtClean="0"/>
              <a:t>Kliknite, če želite urediti slog naslova matrice</a:t>
            </a:r>
            <a:endParaRPr lang="sl-SI"/>
          </a:p>
        </p:txBody>
      </p:sp>
      <p:sp>
        <p:nvSpPr>
          <p:cNvPr id="3" name="Ograda besedil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BC92D7-352F-4F90-A61D-1B535EBAE8BA}" type="datetime1">
              <a:rPr lang="sl-SI" smtClean="0"/>
              <a:pPr/>
              <a:t>30.8.2019</a:t>
            </a:fld>
            <a:endParaRPr lang="sl-SI"/>
          </a:p>
        </p:txBody>
      </p:sp>
      <p:sp>
        <p:nvSpPr>
          <p:cNvPr id="5" name="Ograda no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l-SI" smtClean="0"/>
              <a:t>Lucija Mejač Petek, SREDNJA ZDRAVSTVENA ŠOLA LJUBLJANA</a:t>
            </a:r>
            <a:endParaRPr lang="sl-SI"/>
          </a:p>
        </p:txBody>
      </p:sp>
      <p:sp>
        <p:nvSpPr>
          <p:cNvPr id="6" name="Ograda številke diapoz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EBAE90-CD05-4BBC-99E6-FD591F9635C2}" type="slidenum">
              <a:rPr lang="sl-SI" smtClean="0"/>
              <a:pPr/>
              <a:t>‹#›</a:t>
            </a:fld>
            <a:endParaRPr lang="sl-SI"/>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www.szslj.si/"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https://www.europass.si/kaj-je-europass/zivljenjepi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539552" y="921939"/>
            <a:ext cx="7672414" cy="2571768"/>
          </a:xfrm>
        </p:spPr>
        <p:txBody>
          <a:bodyPr>
            <a:normAutofit/>
          </a:bodyPr>
          <a:lstStyle/>
          <a:p>
            <a:pPr>
              <a:spcBef>
                <a:spcPts val="1200"/>
              </a:spcBef>
            </a:pPr>
            <a:r>
              <a:rPr lang="sl-SI"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ERASMUS + NI MUS,</a:t>
            </a:r>
            <a:br>
              <a:rPr lang="sl-SI"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sl-SI"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POMAGA PA!</a:t>
            </a:r>
            <a:endParaRPr lang="sl-SI"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6" name="Slika 5"/>
          <p:cNvPicPr>
            <a:picLocks noChangeAspect="1"/>
          </p:cNvPicPr>
          <p:nvPr/>
        </p:nvPicPr>
        <p:blipFill>
          <a:blip r:embed="rId3"/>
          <a:stretch>
            <a:fillRect/>
          </a:stretch>
        </p:blipFill>
        <p:spPr>
          <a:xfrm>
            <a:off x="1619672" y="4000504"/>
            <a:ext cx="3913971" cy="1115665"/>
          </a:xfrm>
          <a:prstGeom prst="rect">
            <a:avLst/>
          </a:prstGeom>
        </p:spPr>
      </p:pic>
      <p:sp>
        <p:nvSpPr>
          <p:cNvPr id="4" name="Ograda noge 3"/>
          <p:cNvSpPr>
            <a:spLocks noGrp="1"/>
          </p:cNvSpPr>
          <p:nvPr>
            <p:ph type="ftr" sz="quarter" idx="11"/>
          </p:nvPr>
        </p:nvSpPr>
        <p:spPr>
          <a:xfrm>
            <a:off x="2000232" y="6356350"/>
            <a:ext cx="5429288" cy="365125"/>
          </a:xfrm>
        </p:spPr>
        <p:txBody>
          <a:bodyPr/>
          <a:lstStyle/>
          <a:p>
            <a:r>
              <a:rPr lang="sl-SI" dirty="0" smtClean="0"/>
              <a:t>Maja Klančič, </a:t>
            </a:r>
          </a:p>
          <a:p>
            <a:r>
              <a:rPr lang="sl-SI" dirty="0" smtClean="0"/>
              <a:t>SREDNJA ZDRAVSTVENA ŠOLA LJUBLJANA</a:t>
            </a:r>
            <a:endParaRPr lang="sl-SI" dirty="0"/>
          </a:p>
        </p:txBody>
      </p:sp>
      <p:pic>
        <p:nvPicPr>
          <p:cNvPr id="1026" name="Picture 2"/>
          <p:cNvPicPr>
            <a:picLocks noChangeAspect="1" noChangeArrowheads="1"/>
          </p:cNvPicPr>
          <p:nvPr/>
        </p:nvPicPr>
        <p:blipFill>
          <a:blip r:embed="rId4" cstate="print"/>
          <a:srcRect/>
          <a:stretch>
            <a:fillRect/>
          </a:stretch>
        </p:blipFill>
        <p:spPr bwMode="auto">
          <a:xfrm>
            <a:off x="6372200" y="4113797"/>
            <a:ext cx="1283604" cy="1297406"/>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476672"/>
            <a:ext cx="9144000" cy="2160240"/>
          </a:xfrm>
        </p:spPr>
        <p:txBody>
          <a:bodyPr>
            <a:normAutofit/>
          </a:bodyPr>
          <a:lstStyle/>
          <a:p>
            <a:r>
              <a:rPr lang="sl-SI" sz="3600" b="1" dirty="0" smtClean="0">
                <a:ln w="10541" cmpd="sng">
                  <a:solidFill>
                    <a:schemeClr val="accent1">
                      <a:shade val="88000"/>
                      <a:satMod val="110000"/>
                    </a:schemeClr>
                  </a:solidFill>
                  <a:prstDash val="solid"/>
                </a:ln>
                <a:solidFill>
                  <a:srgbClr val="FF0000"/>
                </a:solidFill>
              </a:rPr>
              <a:t>ERASMUS+ (KA1)</a:t>
            </a:r>
            <a:br>
              <a:rPr lang="sl-SI" sz="3600" b="1" dirty="0" smtClean="0">
                <a:ln w="10541" cmpd="sng">
                  <a:solidFill>
                    <a:schemeClr val="accent1">
                      <a:shade val="88000"/>
                      <a:satMod val="110000"/>
                    </a:schemeClr>
                  </a:solidFill>
                  <a:prstDash val="solid"/>
                </a:ln>
                <a:solidFill>
                  <a:srgbClr val="FF0000"/>
                </a:solidFill>
              </a:rPr>
            </a:br>
            <a:r>
              <a:rPr lang="sl-SI" sz="3600" b="1" dirty="0" smtClean="0">
                <a:ln w="10541" cmpd="sng">
                  <a:solidFill>
                    <a:schemeClr val="accent1">
                      <a:shade val="88000"/>
                      <a:satMod val="110000"/>
                    </a:schemeClr>
                  </a:solidFill>
                  <a:prstDash val="solid"/>
                </a:ln>
                <a:solidFill>
                  <a:srgbClr val="FF0000"/>
                </a:solidFill>
              </a:rPr>
              <a:t>Tokovi mobilnosti v </a:t>
            </a:r>
            <a:r>
              <a:rPr lang="sl-SI" sz="3600" b="1" dirty="0" smtClean="0">
                <a:ln w="10541" cmpd="sng">
                  <a:solidFill>
                    <a:schemeClr val="accent1">
                      <a:shade val="88000"/>
                      <a:satMod val="110000"/>
                    </a:schemeClr>
                  </a:solidFill>
                  <a:prstDash val="solid"/>
                </a:ln>
                <a:solidFill>
                  <a:srgbClr val="FF0000"/>
                </a:solidFill>
              </a:rPr>
              <a:t>2019/2020</a:t>
            </a:r>
            <a:endParaRPr lang="sl-SI" sz="3600" dirty="0">
              <a:solidFill>
                <a:srgbClr val="FF0000"/>
              </a:solidFill>
            </a:endParaRPr>
          </a:p>
        </p:txBody>
      </p:sp>
      <p:sp>
        <p:nvSpPr>
          <p:cNvPr id="6" name="Ograda noge 3"/>
          <p:cNvSpPr>
            <a:spLocks noGrp="1"/>
          </p:cNvSpPr>
          <p:nvPr>
            <p:ph type="ftr" sz="quarter" idx="11"/>
          </p:nvPr>
        </p:nvSpPr>
        <p:spPr>
          <a:xfrm>
            <a:off x="2000232" y="6356350"/>
            <a:ext cx="5429288" cy="365125"/>
          </a:xfrm>
        </p:spPr>
        <p:txBody>
          <a:bodyPr/>
          <a:lstStyle/>
          <a:p>
            <a:r>
              <a:rPr lang="sl-SI" dirty="0" smtClean="0"/>
              <a:t>Maja Klančič, </a:t>
            </a:r>
          </a:p>
          <a:p>
            <a:r>
              <a:rPr lang="sl-SI" dirty="0" smtClean="0"/>
              <a:t>SREDNJA ZDRAVSTVENA ŠOLA LJUBLJANA</a:t>
            </a:r>
            <a:endParaRPr lang="sl-SI" dirty="0"/>
          </a:p>
        </p:txBody>
      </p:sp>
      <p:graphicFrame>
        <p:nvGraphicFramePr>
          <p:cNvPr id="3" name="Tabela 2"/>
          <p:cNvGraphicFramePr>
            <a:graphicFrameLocks noGrp="1"/>
          </p:cNvGraphicFramePr>
          <p:nvPr>
            <p:extLst>
              <p:ext uri="{D42A27DB-BD31-4B8C-83A1-F6EECF244321}">
                <p14:modId xmlns:p14="http://schemas.microsoft.com/office/powerpoint/2010/main" val="766502920"/>
              </p:ext>
            </p:extLst>
          </p:nvPr>
        </p:nvGraphicFramePr>
        <p:xfrm>
          <a:off x="2267743" y="2276870"/>
          <a:ext cx="4598194" cy="3384377"/>
        </p:xfrm>
        <a:graphic>
          <a:graphicData uri="http://schemas.openxmlformats.org/drawingml/2006/table">
            <a:tbl>
              <a:tblPr firstRow="1" firstCol="1" bandRow="1"/>
              <a:tblGrid>
                <a:gridCol w="1441510"/>
                <a:gridCol w="1441510"/>
                <a:gridCol w="1715174"/>
              </a:tblGrid>
              <a:tr h="307112">
                <a:tc>
                  <a:txBody>
                    <a:bodyPr/>
                    <a:lstStyle/>
                    <a:p>
                      <a:pPr>
                        <a:lnSpc>
                          <a:spcPct val="106000"/>
                        </a:lnSpc>
                        <a:spcAft>
                          <a:spcPts val="0"/>
                        </a:spcAft>
                      </a:pPr>
                      <a:r>
                        <a:rPr lang="sl-SI" sz="11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KRAJ</a:t>
                      </a:r>
                      <a:endParaRPr lang="sl-S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5B9BD5"/>
                      </a:solidFill>
                      <a:prstDash val="solid"/>
                      <a:round/>
                      <a:headEnd type="none" w="med" len="med"/>
                      <a:tailEnd type="none" w="med" len="med"/>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c>
                  <a:txBody>
                    <a:bodyPr/>
                    <a:lstStyle/>
                    <a:p>
                      <a:pPr>
                        <a:lnSpc>
                          <a:spcPct val="106000"/>
                        </a:lnSpc>
                        <a:spcAft>
                          <a:spcPts val="0"/>
                        </a:spcAft>
                      </a:pPr>
                      <a:r>
                        <a:rPr lang="sl-SI" sz="11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TERMIN</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c>
                  <a:txBody>
                    <a:bodyPr/>
                    <a:lstStyle/>
                    <a:p>
                      <a:pPr>
                        <a:lnSpc>
                          <a:spcPct val="106000"/>
                        </a:lnSpc>
                        <a:spcAft>
                          <a:spcPts val="0"/>
                        </a:spcAft>
                      </a:pPr>
                      <a:r>
                        <a:rPr lang="sl-SI" sz="11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UDELEŽENCI</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r>
              <a:tr h="821014">
                <a:tc>
                  <a:txBody>
                    <a:bodyPr/>
                    <a:lstStyle/>
                    <a:p>
                      <a:pPr>
                        <a:lnSpc>
                          <a:spcPct val="106000"/>
                        </a:lnSpc>
                        <a:spcAft>
                          <a:spcPts val="0"/>
                        </a:spcAft>
                      </a:pPr>
                      <a:r>
                        <a:rPr lang="sl-SI" sz="1100" b="1">
                          <a:effectLst/>
                          <a:latin typeface="Calibri" panose="020F0502020204030204" pitchFamily="34" charset="0"/>
                          <a:ea typeface="Calibri" panose="020F0502020204030204" pitchFamily="34" charset="0"/>
                          <a:cs typeface="Times New Roman" panose="02020603050405020304" pitchFamily="18" charset="0"/>
                        </a:rPr>
                        <a:t>St- Etienne, Francija</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a:lnSpc>
                          <a:spcPct val="106000"/>
                        </a:lnSpc>
                        <a:spcAft>
                          <a:spcPts val="0"/>
                        </a:spcAft>
                      </a:pPr>
                      <a:r>
                        <a:rPr lang="sl-SI" sz="1100" b="1">
                          <a:effectLst/>
                          <a:latin typeface="Calibri" panose="020F0502020204030204" pitchFamily="34" charset="0"/>
                          <a:ea typeface="Calibri" panose="020F0502020204030204" pitchFamily="34" charset="0"/>
                          <a:cs typeface="Times New Roman" panose="02020603050405020304" pitchFamily="18" charset="0"/>
                        </a:rPr>
                        <a:t>24. 2. – 30. 3. 2020</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a:lnSpc>
                          <a:spcPct val="106000"/>
                        </a:lnSpc>
                        <a:spcAft>
                          <a:spcPts val="0"/>
                        </a:spcAft>
                      </a:pPr>
                      <a:r>
                        <a:rPr lang="sl-SI" sz="1100" b="1">
                          <a:effectLst/>
                          <a:latin typeface="Calibri" panose="020F0502020204030204" pitchFamily="34" charset="0"/>
                          <a:ea typeface="Calibri" panose="020F0502020204030204" pitchFamily="34" charset="0"/>
                          <a:cs typeface="Times New Roman" panose="02020603050405020304" pitchFamily="18" charset="0"/>
                        </a:rPr>
                        <a:t>4 dijaki + 1 spremljevalec</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r>
              <a:tr h="821014">
                <a:tc>
                  <a:txBody>
                    <a:bodyPr/>
                    <a:lstStyle/>
                    <a:p>
                      <a:pPr>
                        <a:lnSpc>
                          <a:spcPct val="106000"/>
                        </a:lnSpc>
                        <a:spcAft>
                          <a:spcPts val="0"/>
                        </a:spcAft>
                      </a:pPr>
                      <a:r>
                        <a:rPr lang="sl-SI" sz="1100" b="1">
                          <a:effectLst/>
                          <a:latin typeface="Calibri" panose="020F0502020204030204" pitchFamily="34" charset="0"/>
                          <a:ea typeface="Calibri" panose="020F0502020204030204" pitchFamily="34" charset="0"/>
                          <a:cs typeface="Times New Roman" panose="02020603050405020304" pitchFamily="18" charset="0"/>
                        </a:rPr>
                        <a:t>Aarhus, Danska</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a:lnSpc>
                          <a:spcPct val="106000"/>
                        </a:lnSpc>
                        <a:spcAft>
                          <a:spcPts val="0"/>
                        </a:spcAft>
                      </a:pPr>
                      <a:r>
                        <a:rPr lang="sl-SI" sz="1100" b="1" dirty="0" smtClean="0">
                          <a:effectLst/>
                          <a:latin typeface="Calibri" panose="020F0502020204030204" pitchFamily="34" charset="0"/>
                          <a:ea typeface="Calibri" panose="020F0502020204030204" pitchFamily="34" charset="0"/>
                          <a:cs typeface="Times New Roman" panose="02020603050405020304" pitchFamily="18" charset="0"/>
                        </a:rPr>
                        <a:t>januar ali marec (ob menjavi prakse)</a:t>
                      </a:r>
                      <a:endParaRPr lang="sl-S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a:lnSpc>
                          <a:spcPct val="106000"/>
                        </a:lnSpc>
                        <a:spcAft>
                          <a:spcPts val="0"/>
                        </a:spcAft>
                      </a:pPr>
                      <a:r>
                        <a:rPr lang="sl-SI" sz="1100" b="1">
                          <a:effectLst/>
                          <a:latin typeface="Calibri" panose="020F0502020204030204" pitchFamily="34" charset="0"/>
                          <a:ea typeface="Calibri" panose="020F0502020204030204" pitchFamily="34" charset="0"/>
                          <a:cs typeface="Times New Roman" panose="02020603050405020304" pitchFamily="18" charset="0"/>
                        </a:rPr>
                        <a:t>4 dijaki + 1 spremljevalec</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r>
              <a:tr h="821014">
                <a:tc>
                  <a:txBody>
                    <a:bodyPr/>
                    <a:lstStyle/>
                    <a:p>
                      <a:pPr>
                        <a:lnSpc>
                          <a:spcPct val="106000"/>
                        </a:lnSpc>
                        <a:spcAft>
                          <a:spcPts val="0"/>
                        </a:spcAft>
                      </a:pPr>
                      <a:r>
                        <a:rPr lang="sl-SI" sz="1100" b="1">
                          <a:effectLst/>
                          <a:latin typeface="Calibri" panose="020F0502020204030204" pitchFamily="34" charset="0"/>
                          <a:ea typeface="Calibri" panose="020F0502020204030204" pitchFamily="34" charset="0"/>
                          <a:cs typeface="Times New Roman" panose="02020603050405020304" pitchFamily="18" charset="0"/>
                        </a:rPr>
                        <a:t>Espoo, Finska</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a:lnSpc>
                          <a:spcPct val="106000"/>
                        </a:lnSpc>
                        <a:spcAft>
                          <a:spcPts val="0"/>
                        </a:spcAft>
                      </a:pPr>
                      <a:r>
                        <a:rPr lang="sl-SI" sz="1100" b="1" dirty="0" smtClean="0">
                          <a:effectLst/>
                          <a:latin typeface="Calibri" panose="020F0502020204030204" pitchFamily="34" charset="0"/>
                          <a:ea typeface="Calibri" panose="020F0502020204030204" pitchFamily="34" charset="0"/>
                          <a:cs typeface="Times New Roman" panose="02020603050405020304" pitchFamily="18" charset="0"/>
                        </a:rPr>
                        <a:t>januar ali marec (ob menjavi prakse)</a:t>
                      </a:r>
                      <a:endParaRPr lang="sl-S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a:lnSpc>
                          <a:spcPct val="106000"/>
                        </a:lnSpc>
                        <a:spcAft>
                          <a:spcPts val="0"/>
                        </a:spcAft>
                      </a:pPr>
                      <a:r>
                        <a:rPr lang="sl-SI" sz="1100" b="1">
                          <a:effectLst/>
                          <a:latin typeface="Calibri" panose="020F0502020204030204" pitchFamily="34" charset="0"/>
                          <a:ea typeface="Calibri" panose="020F0502020204030204" pitchFamily="34" charset="0"/>
                          <a:cs typeface="Times New Roman" panose="02020603050405020304" pitchFamily="18" charset="0"/>
                        </a:rPr>
                        <a:t>4 dijaki + 1 spremljevalec</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r>
              <a:tr h="614223">
                <a:tc>
                  <a:txBody>
                    <a:bodyPr/>
                    <a:lstStyle/>
                    <a:p>
                      <a:pPr>
                        <a:lnSpc>
                          <a:spcPct val="106000"/>
                        </a:lnSpc>
                        <a:spcAft>
                          <a:spcPts val="0"/>
                        </a:spcAft>
                      </a:pPr>
                      <a:r>
                        <a:rPr lang="sl-SI" sz="1100" b="1">
                          <a:effectLst/>
                          <a:latin typeface="Calibri" panose="020F0502020204030204" pitchFamily="34" charset="0"/>
                          <a:ea typeface="Calibri" panose="020F0502020204030204" pitchFamily="34" charset="0"/>
                          <a:cs typeface="Times New Roman" panose="02020603050405020304" pitchFamily="18" charset="0"/>
                        </a:rPr>
                        <a:t>Gijon, Španija</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a:lnSpc>
                          <a:spcPct val="106000"/>
                        </a:lnSpc>
                        <a:spcAft>
                          <a:spcPts val="0"/>
                        </a:spcAft>
                      </a:pPr>
                      <a:r>
                        <a:rPr lang="sl-SI" sz="1100" b="1">
                          <a:effectLst/>
                          <a:latin typeface="Calibri" panose="020F0502020204030204" pitchFamily="34" charset="0"/>
                          <a:ea typeface="Calibri" panose="020F0502020204030204" pitchFamily="34" charset="0"/>
                          <a:cs typeface="Times New Roman" panose="02020603050405020304" pitchFamily="18" charset="0"/>
                        </a:rPr>
                        <a:t>13. 1. – 9. 2. 2020</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0"/>
                        </a:spcAft>
                      </a:pPr>
                      <a:r>
                        <a:rPr lang="sl-SI" sz="1100" b="1">
                          <a:effectLst/>
                          <a:latin typeface="Calibri" panose="020F0502020204030204" pitchFamily="34" charset="0"/>
                          <a:ea typeface="Calibri" panose="020F0502020204030204" pitchFamily="34" charset="0"/>
                          <a:cs typeface="Times New Roman" panose="02020603050405020304" pitchFamily="18" charset="0"/>
                        </a:rPr>
                        <a:t> </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a:lnSpc>
                          <a:spcPct val="106000"/>
                        </a:lnSpc>
                        <a:spcAft>
                          <a:spcPts val="0"/>
                        </a:spcAft>
                      </a:pPr>
                      <a:r>
                        <a:rPr lang="sl-SI" sz="1100" b="1" dirty="0">
                          <a:effectLst/>
                          <a:latin typeface="Calibri" panose="020F0502020204030204" pitchFamily="34" charset="0"/>
                          <a:ea typeface="Calibri" panose="020F0502020204030204" pitchFamily="34" charset="0"/>
                          <a:cs typeface="Times New Roman" panose="02020603050405020304" pitchFamily="18" charset="0"/>
                        </a:rPr>
                        <a:t>4 dijaki + 1 spremljevalec</a:t>
                      </a:r>
                      <a:endParaRPr lang="sl-S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10249817"/>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3780" y="260648"/>
            <a:ext cx="8229600" cy="1143000"/>
          </a:xfrm>
        </p:spPr>
        <p:txBody>
          <a:bodyPr/>
          <a:lstStyle/>
          <a:p>
            <a:r>
              <a:rPr lang="sl-SI" b="1" dirty="0" smtClean="0">
                <a:ln w="10541" cmpd="sng">
                  <a:solidFill>
                    <a:schemeClr val="accent1">
                      <a:shade val="88000"/>
                      <a:satMod val="110000"/>
                    </a:schemeClr>
                  </a:solidFill>
                  <a:prstDash val="solid"/>
                </a:ln>
                <a:solidFill>
                  <a:srgbClr val="FF0000"/>
                </a:solidFill>
                <a:effectLst>
                  <a:outerShdw blurRad="38100" dist="38100" dir="2700000" algn="tl">
                    <a:srgbClr val="000000">
                      <a:alpha val="43137"/>
                    </a:srgbClr>
                  </a:outerShdw>
                </a:effectLst>
              </a:rPr>
              <a:t>PRED ODLOČITVIJO PREVERI</a:t>
            </a:r>
            <a:endParaRPr lang="sl-SI" b="1" dirty="0">
              <a:ln w="10541" cmpd="sng">
                <a:solidFill>
                  <a:schemeClr val="accent1">
                    <a:shade val="88000"/>
                    <a:satMod val="110000"/>
                  </a:schemeClr>
                </a:solidFill>
                <a:prstDash val="solid"/>
              </a:ln>
              <a:solidFill>
                <a:srgbClr val="FF0000"/>
              </a:solidFill>
              <a:effectLst>
                <a:outerShdw blurRad="38100" dist="38100" dir="2700000" algn="tl">
                  <a:srgbClr val="000000">
                    <a:alpha val="43137"/>
                  </a:srgbClr>
                </a:outerShdw>
              </a:effectLst>
            </a:endParaRPr>
          </a:p>
        </p:txBody>
      </p:sp>
      <p:sp>
        <p:nvSpPr>
          <p:cNvPr id="7" name="Ograda noge 3"/>
          <p:cNvSpPr>
            <a:spLocks noGrp="1"/>
          </p:cNvSpPr>
          <p:nvPr>
            <p:ph type="ftr" sz="quarter" idx="11"/>
          </p:nvPr>
        </p:nvSpPr>
        <p:spPr>
          <a:xfrm>
            <a:off x="2000232" y="6356350"/>
            <a:ext cx="5429288" cy="365125"/>
          </a:xfrm>
        </p:spPr>
        <p:txBody>
          <a:bodyPr/>
          <a:lstStyle/>
          <a:p>
            <a:r>
              <a:rPr lang="sl-SI" dirty="0" smtClean="0"/>
              <a:t>Maja Klančič, </a:t>
            </a:r>
          </a:p>
          <a:p>
            <a:r>
              <a:rPr lang="sl-SI" dirty="0" smtClean="0"/>
              <a:t>SREDNJA ZDRAVSTVENA ŠOLA LJUBLJANA</a:t>
            </a:r>
            <a:endParaRPr lang="sl-SI" dirty="0"/>
          </a:p>
        </p:txBody>
      </p:sp>
      <p:sp>
        <p:nvSpPr>
          <p:cNvPr id="5" name="PoljeZBesedilom 4"/>
          <p:cNvSpPr txBox="1"/>
          <p:nvPr/>
        </p:nvSpPr>
        <p:spPr>
          <a:xfrm>
            <a:off x="1043608" y="5157192"/>
            <a:ext cx="6385912" cy="369332"/>
          </a:xfrm>
          <a:prstGeom prst="rect">
            <a:avLst/>
          </a:prstGeom>
          <a:noFill/>
        </p:spPr>
        <p:txBody>
          <a:bodyPr wrap="square" rtlCol="0">
            <a:spAutoFit/>
          </a:bodyPr>
          <a:lstStyle/>
          <a:p>
            <a:r>
              <a:rPr lang="sl-SI" dirty="0" smtClean="0">
                <a:solidFill>
                  <a:srgbClr val="FF0000"/>
                </a:solidFill>
              </a:rPr>
              <a:t>Imam dovolj odgovorov „DA“?</a:t>
            </a:r>
            <a:endParaRPr lang="sl-SI" dirty="0">
              <a:solidFill>
                <a:srgbClr val="FF0000"/>
              </a:solidFill>
            </a:endParaRPr>
          </a:p>
        </p:txBody>
      </p:sp>
      <p:graphicFrame>
        <p:nvGraphicFramePr>
          <p:cNvPr id="6" name="Tabela 5"/>
          <p:cNvGraphicFramePr>
            <a:graphicFrameLocks noGrp="1"/>
          </p:cNvGraphicFramePr>
          <p:nvPr>
            <p:extLst>
              <p:ext uri="{D42A27DB-BD31-4B8C-83A1-F6EECF244321}">
                <p14:modId xmlns:p14="http://schemas.microsoft.com/office/powerpoint/2010/main" val="2700097926"/>
              </p:ext>
            </p:extLst>
          </p:nvPr>
        </p:nvGraphicFramePr>
        <p:xfrm>
          <a:off x="1691680" y="1556792"/>
          <a:ext cx="5563130" cy="3424239"/>
        </p:xfrm>
        <a:graphic>
          <a:graphicData uri="http://schemas.openxmlformats.org/drawingml/2006/table">
            <a:tbl>
              <a:tblPr firstRow="1" firstCol="1" bandRow="1"/>
              <a:tblGrid>
                <a:gridCol w="4791882"/>
                <a:gridCol w="771248"/>
              </a:tblGrid>
              <a:tr h="0">
                <a:tc>
                  <a:txBody>
                    <a:bodyPr/>
                    <a:lstStyle/>
                    <a:p>
                      <a:pPr>
                        <a:lnSpc>
                          <a:spcPct val="107000"/>
                        </a:lnSpc>
                        <a:spcAft>
                          <a:spcPts val="0"/>
                        </a:spcAft>
                      </a:pPr>
                      <a:r>
                        <a:rPr lang="sl-SI"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sl-SI"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70AD47"/>
                      </a:solidFill>
                      <a:prstDash val="solid"/>
                      <a:round/>
                      <a:headEnd type="none" w="med" len="med"/>
                      <a:tailEnd type="none" w="med" len="med"/>
                    </a:lnL>
                    <a:lnR>
                      <a:noFill/>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tc>
                  <a:txBody>
                    <a:bodyPr/>
                    <a:lstStyle/>
                    <a:p>
                      <a:pPr>
                        <a:lnSpc>
                          <a:spcPct val="107000"/>
                        </a:lnSpc>
                        <a:spcAft>
                          <a:spcPts val="0"/>
                        </a:spcAft>
                      </a:pPr>
                      <a:r>
                        <a:rPr lang="sl-SI"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DA ali NE</a:t>
                      </a:r>
                      <a:endParaRPr lang="sl-SI"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70AD47"/>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tr>
              <a:tr h="0">
                <a:tc>
                  <a:txBody>
                    <a:bodyPr/>
                    <a:lstStyle/>
                    <a:p>
                      <a:pPr>
                        <a:lnSpc>
                          <a:spcPct val="107000"/>
                        </a:lnSpc>
                        <a:spcAft>
                          <a:spcPts val="0"/>
                        </a:spcAft>
                      </a:pPr>
                      <a:r>
                        <a:rPr lang="sl-SI" sz="1400" b="1">
                          <a:effectLst/>
                          <a:latin typeface="Calibri" panose="020F0502020204030204" pitchFamily="34" charset="0"/>
                          <a:ea typeface="Calibri" panose="020F0502020204030204" pitchFamily="34" charset="0"/>
                          <a:cs typeface="Times New Roman" panose="02020603050405020304" pitchFamily="18" charset="0"/>
                        </a:rPr>
                        <a:t>Bom zdržal/-a 4 tedne od doma?</a:t>
                      </a:r>
                      <a:endParaRPr lang="sl-SI"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nSpc>
                          <a:spcPct val="107000"/>
                        </a:lnSpc>
                        <a:spcAft>
                          <a:spcPts val="0"/>
                        </a:spcAft>
                      </a:pPr>
                      <a:r>
                        <a:rPr lang="sl-SI"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0">
                <a:tc>
                  <a:txBody>
                    <a:bodyPr/>
                    <a:lstStyle/>
                    <a:p>
                      <a:pPr>
                        <a:lnSpc>
                          <a:spcPct val="107000"/>
                        </a:lnSpc>
                        <a:spcAft>
                          <a:spcPts val="0"/>
                        </a:spcAft>
                      </a:pPr>
                      <a:r>
                        <a:rPr lang="sl-SI" sz="1400" b="1">
                          <a:effectLst/>
                          <a:latin typeface="Calibri" panose="020F0502020204030204" pitchFamily="34" charset="0"/>
                          <a:ea typeface="Calibri" panose="020F0502020204030204" pitchFamily="34" charset="0"/>
                          <a:cs typeface="Times New Roman" panose="02020603050405020304" pitchFamily="18" charset="0"/>
                        </a:rPr>
                        <a:t>Sem dovolj prilagodljiv/-a za bivanje z drugimi?</a:t>
                      </a:r>
                      <a:endParaRPr lang="sl-SI"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a:lnSpc>
                          <a:spcPct val="107000"/>
                        </a:lnSpc>
                        <a:spcAft>
                          <a:spcPts val="0"/>
                        </a:spcAft>
                      </a:pPr>
                      <a:r>
                        <a:rPr lang="sl-SI"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0">
                <a:tc>
                  <a:txBody>
                    <a:bodyPr/>
                    <a:lstStyle/>
                    <a:p>
                      <a:pPr>
                        <a:lnSpc>
                          <a:spcPct val="107000"/>
                        </a:lnSpc>
                        <a:spcAft>
                          <a:spcPts val="0"/>
                        </a:spcAft>
                      </a:pPr>
                      <a:r>
                        <a:rPr lang="sl-SI" sz="1400" b="1">
                          <a:effectLst/>
                          <a:latin typeface="Calibri" panose="020F0502020204030204" pitchFamily="34" charset="0"/>
                          <a:ea typeface="Calibri" panose="020F0502020204030204" pitchFamily="34" charset="0"/>
                          <a:cs typeface="Times New Roman" panose="02020603050405020304" pitchFamily="18" charset="0"/>
                        </a:rPr>
                        <a:t>Sem dovolj samostojen/-a, da bom sam/-a poskrbel/-a za svoje udobje?</a:t>
                      </a:r>
                      <a:endParaRPr lang="sl-SI"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nSpc>
                          <a:spcPct val="107000"/>
                        </a:lnSpc>
                        <a:spcAft>
                          <a:spcPts val="0"/>
                        </a:spcAft>
                      </a:pPr>
                      <a:r>
                        <a:rPr lang="sl-SI"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0">
                <a:tc>
                  <a:txBody>
                    <a:bodyPr/>
                    <a:lstStyle/>
                    <a:p>
                      <a:pPr>
                        <a:lnSpc>
                          <a:spcPct val="107000"/>
                        </a:lnSpc>
                        <a:spcAft>
                          <a:spcPts val="0"/>
                        </a:spcAft>
                      </a:pPr>
                      <a:r>
                        <a:rPr lang="sl-SI" sz="1400" b="1">
                          <a:effectLst/>
                          <a:latin typeface="Calibri" panose="020F0502020204030204" pitchFamily="34" charset="0"/>
                          <a:ea typeface="Calibri" panose="020F0502020204030204" pitchFamily="34" charset="0"/>
                          <a:cs typeface="Times New Roman" panose="02020603050405020304" pitchFamily="18" charset="0"/>
                        </a:rPr>
                        <a:t>Sem pripravljen/-a dodaten čas posvetiti pripravam na odhod? </a:t>
                      </a:r>
                      <a:endParaRPr lang="sl-SI"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a:lnSpc>
                          <a:spcPct val="107000"/>
                        </a:lnSpc>
                        <a:spcAft>
                          <a:spcPts val="0"/>
                        </a:spcAft>
                      </a:pPr>
                      <a:r>
                        <a:rPr lang="sl-SI"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0">
                <a:tc>
                  <a:txBody>
                    <a:bodyPr/>
                    <a:lstStyle/>
                    <a:p>
                      <a:pPr>
                        <a:lnSpc>
                          <a:spcPct val="107000"/>
                        </a:lnSpc>
                        <a:spcAft>
                          <a:spcPts val="0"/>
                        </a:spcAft>
                      </a:pPr>
                      <a:r>
                        <a:rPr lang="sl-SI" sz="1400" b="1">
                          <a:effectLst/>
                          <a:latin typeface="Calibri" panose="020F0502020204030204" pitchFamily="34" charset="0"/>
                          <a:ea typeface="Calibri" panose="020F0502020204030204" pitchFamily="34" charset="0"/>
                          <a:cs typeface="Times New Roman" panose="02020603050405020304" pitchFamily="18" charset="0"/>
                        </a:rPr>
                        <a:t>Sem pripravljen/-a med bivanjem objavljati svoje vtise na spletu?</a:t>
                      </a:r>
                      <a:endParaRPr lang="sl-SI"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nSpc>
                          <a:spcPct val="107000"/>
                        </a:lnSpc>
                        <a:spcAft>
                          <a:spcPts val="0"/>
                        </a:spcAft>
                      </a:pPr>
                      <a:r>
                        <a:rPr lang="sl-SI"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0">
                <a:tc>
                  <a:txBody>
                    <a:bodyPr/>
                    <a:lstStyle/>
                    <a:p>
                      <a:pPr>
                        <a:lnSpc>
                          <a:spcPct val="107000"/>
                        </a:lnSpc>
                        <a:spcAft>
                          <a:spcPts val="0"/>
                        </a:spcAft>
                      </a:pPr>
                      <a:r>
                        <a:rPr lang="sl-SI" sz="1400" b="1">
                          <a:effectLst/>
                          <a:latin typeface="Calibri" panose="020F0502020204030204" pitchFamily="34" charset="0"/>
                          <a:ea typeface="Calibri" panose="020F0502020204030204" pitchFamily="34" charset="0"/>
                          <a:cs typeface="Times New Roman" panose="02020603050405020304" pitchFamily="18" charset="0"/>
                        </a:rPr>
                        <a:t>Lahko sledim pisnim navodilom glede zahtevane dokumentacije?</a:t>
                      </a:r>
                      <a:endParaRPr lang="sl-SI"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a:lnSpc>
                          <a:spcPct val="107000"/>
                        </a:lnSpc>
                        <a:spcAft>
                          <a:spcPts val="0"/>
                        </a:spcAft>
                      </a:pPr>
                      <a:r>
                        <a:rPr lang="sl-SI"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0">
                <a:tc>
                  <a:txBody>
                    <a:bodyPr/>
                    <a:lstStyle/>
                    <a:p>
                      <a:pPr>
                        <a:lnSpc>
                          <a:spcPct val="107000"/>
                        </a:lnSpc>
                        <a:spcAft>
                          <a:spcPts val="0"/>
                        </a:spcAft>
                      </a:pPr>
                      <a:r>
                        <a:rPr lang="sl-SI" sz="1400" b="1">
                          <a:effectLst/>
                          <a:latin typeface="Calibri" panose="020F0502020204030204" pitchFamily="34" charset="0"/>
                          <a:ea typeface="Calibri" panose="020F0502020204030204" pitchFamily="34" charset="0"/>
                          <a:cs typeface="Times New Roman" panose="02020603050405020304" pitchFamily="18" charset="0"/>
                        </a:rPr>
                        <a:t>Sem dovolj odgovoren/-a, da bom opravil/-a vse projektne obveznosti po prihodu nazaj?</a:t>
                      </a:r>
                      <a:endParaRPr lang="sl-SI"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nSpc>
                          <a:spcPct val="107000"/>
                        </a:lnSpc>
                        <a:spcAft>
                          <a:spcPts val="0"/>
                        </a:spcAft>
                      </a:pPr>
                      <a:r>
                        <a:rPr lang="sl-SI"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0">
                <a:tc>
                  <a:txBody>
                    <a:bodyPr/>
                    <a:lstStyle/>
                    <a:p>
                      <a:pPr>
                        <a:lnSpc>
                          <a:spcPct val="107000"/>
                        </a:lnSpc>
                        <a:spcAft>
                          <a:spcPts val="0"/>
                        </a:spcAft>
                      </a:pPr>
                      <a:r>
                        <a:rPr lang="sl-SI" sz="1400" b="1">
                          <a:effectLst/>
                          <a:latin typeface="Calibri" panose="020F0502020204030204" pitchFamily="34" charset="0"/>
                          <a:ea typeface="Calibri" panose="020F0502020204030204" pitchFamily="34" charset="0"/>
                          <a:cs typeface="Times New Roman" panose="02020603050405020304" pitchFamily="18" charset="0"/>
                        </a:rPr>
                        <a:t>Zmorem samostojno organizirati pridobivanje manjkajočih ocen?</a:t>
                      </a:r>
                      <a:endParaRPr lang="sl-SI"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a:lnSpc>
                          <a:spcPct val="107000"/>
                        </a:lnSpc>
                        <a:spcAft>
                          <a:spcPts val="0"/>
                        </a:spcAft>
                      </a:pPr>
                      <a:r>
                        <a:rPr lang="sl-SI"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373031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3780" y="260648"/>
            <a:ext cx="8229600" cy="1143000"/>
          </a:xfrm>
        </p:spPr>
        <p:txBody>
          <a:bodyPr/>
          <a:lstStyle/>
          <a:p>
            <a:r>
              <a:rPr lang="sl-SI" b="1" dirty="0" smtClean="0">
                <a:ln w="10541" cmpd="sng">
                  <a:solidFill>
                    <a:schemeClr val="accent1">
                      <a:shade val="88000"/>
                      <a:satMod val="110000"/>
                    </a:schemeClr>
                  </a:solidFill>
                  <a:prstDash val="solid"/>
                </a:ln>
                <a:solidFill>
                  <a:srgbClr val="FF0000"/>
                </a:solidFill>
                <a:effectLst>
                  <a:outerShdw blurRad="38100" dist="38100" dir="2700000" algn="tl">
                    <a:srgbClr val="000000">
                      <a:alpha val="43137"/>
                    </a:srgbClr>
                  </a:outerShdw>
                </a:effectLst>
              </a:rPr>
              <a:t>SEM „ZA“. KAKO NAPREJ?</a:t>
            </a:r>
            <a:endParaRPr lang="sl-SI" b="1" dirty="0">
              <a:ln w="10541" cmpd="sng">
                <a:solidFill>
                  <a:schemeClr val="accent1">
                    <a:shade val="88000"/>
                    <a:satMod val="110000"/>
                  </a:schemeClr>
                </a:solidFill>
                <a:prstDash val="solid"/>
              </a:ln>
              <a:solidFill>
                <a:srgbClr val="FF0000"/>
              </a:solidFill>
              <a:effectLst>
                <a:outerShdw blurRad="38100" dist="38100" dir="2700000" algn="tl">
                  <a:srgbClr val="000000">
                    <a:alpha val="43137"/>
                  </a:srgbClr>
                </a:outerShdw>
              </a:effectLst>
            </a:endParaRPr>
          </a:p>
        </p:txBody>
      </p:sp>
      <p:sp>
        <p:nvSpPr>
          <p:cNvPr id="3" name="Ograda vsebine 2"/>
          <p:cNvSpPr>
            <a:spLocks noGrp="1"/>
          </p:cNvSpPr>
          <p:nvPr>
            <p:ph sz="half" idx="1"/>
          </p:nvPr>
        </p:nvSpPr>
        <p:spPr>
          <a:xfrm>
            <a:off x="453780" y="1484784"/>
            <a:ext cx="8175852" cy="4525963"/>
          </a:xfrm>
        </p:spPr>
        <p:txBody>
          <a:bodyPr>
            <a:normAutofit/>
          </a:bodyPr>
          <a:lstStyle/>
          <a:p>
            <a:pPr marL="514350" indent="-514350">
              <a:buFont typeface="+mj-lt"/>
              <a:buAutoNum type="arabicPeriod"/>
            </a:pPr>
            <a:r>
              <a:rPr lang="sl-SI" b="1" dirty="0" smtClean="0">
                <a:ln w="10541" cmpd="sng">
                  <a:solidFill>
                    <a:schemeClr val="accent1">
                      <a:shade val="88000"/>
                      <a:satMod val="110000"/>
                    </a:schemeClr>
                  </a:solidFill>
                  <a:prstDash val="solid"/>
                </a:ln>
                <a:solidFill>
                  <a:srgbClr val="0070C0"/>
                </a:solidFill>
              </a:rPr>
              <a:t>Preberi pravila o izboru na </a:t>
            </a:r>
            <a:r>
              <a:rPr lang="sl-SI" b="1" dirty="0" smtClean="0">
                <a:ln w="10541" cmpd="sng">
                  <a:solidFill>
                    <a:schemeClr val="accent1">
                      <a:shade val="88000"/>
                      <a:satMod val="110000"/>
                    </a:schemeClr>
                  </a:solidFill>
                  <a:prstDash val="solid"/>
                </a:ln>
                <a:solidFill>
                  <a:srgbClr val="0070C0"/>
                </a:solidFill>
                <a:hlinkClick r:id="rId3"/>
              </a:rPr>
              <a:t>www.szslj.si</a:t>
            </a:r>
            <a:endParaRPr lang="sl-SI" b="1" dirty="0" smtClean="0">
              <a:ln w="10541" cmpd="sng">
                <a:solidFill>
                  <a:schemeClr val="accent1">
                    <a:shade val="88000"/>
                    <a:satMod val="110000"/>
                  </a:schemeClr>
                </a:solidFill>
                <a:prstDash val="solid"/>
              </a:ln>
              <a:solidFill>
                <a:srgbClr val="0070C0"/>
              </a:solidFill>
            </a:endParaRPr>
          </a:p>
          <a:p>
            <a:pPr marL="514350" indent="-514350">
              <a:buFont typeface="+mj-lt"/>
              <a:buAutoNum type="arabicPeriod"/>
            </a:pPr>
            <a:r>
              <a:rPr lang="sl-SI" b="1" dirty="0" smtClean="0">
                <a:ln w="10541" cmpd="sng">
                  <a:solidFill>
                    <a:schemeClr val="accent1">
                      <a:shade val="88000"/>
                      <a:satMod val="110000"/>
                    </a:schemeClr>
                  </a:solidFill>
                  <a:prstDash val="solid"/>
                </a:ln>
                <a:solidFill>
                  <a:srgbClr val="0070C0"/>
                </a:solidFill>
              </a:rPr>
              <a:t>Izpolni prijavnico, ki je na </a:t>
            </a:r>
            <a:r>
              <a:rPr lang="sl-SI" b="1" dirty="0" smtClean="0">
                <a:ln w="10541" cmpd="sng">
                  <a:solidFill>
                    <a:schemeClr val="accent1">
                      <a:shade val="88000"/>
                      <a:satMod val="110000"/>
                    </a:schemeClr>
                  </a:solidFill>
                  <a:prstDash val="solid"/>
                </a:ln>
                <a:solidFill>
                  <a:srgbClr val="0070C0"/>
                </a:solidFill>
                <a:hlinkClick r:id="rId3"/>
              </a:rPr>
              <a:t>www.szslj.si</a:t>
            </a:r>
            <a:r>
              <a:rPr lang="sl-SI" b="1" dirty="0" smtClean="0">
                <a:ln w="10541" cmpd="sng">
                  <a:solidFill>
                    <a:schemeClr val="accent1">
                      <a:shade val="88000"/>
                      <a:satMod val="110000"/>
                    </a:schemeClr>
                  </a:solidFill>
                  <a:prstDash val="solid"/>
                </a:ln>
                <a:solidFill>
                  <a:srgbClr val="0070C0"/>
                </a:solidFill>
              </a:rPr>
              <a:t>.</a:t>
            </a:r>
            <a:endParaRPr lang="sl-SI" b="1" dirty="0" smtClean="0">
              <a:ln w="10541" cmpd="sng">
                <a:solidFill>
                  <a:schemeClr val="accent1">
                    <a:shade val="88000"/>
                    <a:satMod val="110000"/>
                  </a:schemeClr>
                </a:solidFill>
                <a:prstDash val="solid"/>
              </a:ln>
              <a:solidFill>
                <a:srgbClr val="0070C0"/>
              </a:solidFill>
            </a:endParaRPr>
          </a:p>
          <a:p>
            <a:pPr marL="514350" indent="-514350">
              <a:buFont typeface="+mj-lt"/>
              <a:buAutoNum type="arabicPeriod"/>
            </a:pPr>
            <a:r>
              <a:rPr lang="sl-SI" b="1" dirty="0" smtClean="0">
                <a:ln w="10541" cmpd="sng">
                  <a:solidFill>
                    <a:schemeClr val="accent1">
                      <a:shade val="88000"/>
                      <a:satMod val="110000"/>
                    </a:schemeClr>
                  </a:solidFill>
                  <a:prstDash val="solid"/>
                </a:ln>
                <a:solidFill>
                  <a:srgbClr val="0070C0"/>
                </a:solidFill>
              </a:rPr>
              <a:t>Izpolni </a:t>
            </a:r>
            <a:r>
              <a:rPr lang="sl-SI" b="1" dirty="0" err="1" smtClean="0">
                <a:ln w="10541" cmpd="sng">
                  <a:solidFill>
                    <a:schemeClr val="accent1">
                      <a:shade val="88000"/>
                      <a:satMod val="110000"/>
                    </a:schemeClr>
                  </a:solidFill>
                  <a:prstDash val="solid"/>
                </a:ln>
                <a:solidFill>
                  <a:srgbClr val="0070C0"/>
                </a:solidFill>
              </a:rPr>
              <a:t>Europass</a:t>
            </a:r>
            <a:r>
              <a:rPr lang="sl-SI" b="1" dirty="0" smtClean="0">
                <a:ln w="10541" cmpd="sng">
                  <a:solidFill>
                    <a:schemeClr val="accent1">
                      <a:shade val="88000"/>
                      <a:satMod val="110000"/>
                    </a:schemeClr>
                  </a:solidFill>
                  <a:prstDash val="solid"/>
                </a:ln>
                <a:solidFill>
                  <a:srgbClr val="0070C0"/>
                </a:solidFill>
              </a:rPr>
              <a:t> življenjepis </a:t>
            </a:r>
            <a:r>
              <a:rPr lang="sl-SI" b="1" dirty="0">
                <a:ln w="10541" cmpd="sng">
                  <a:solidFill>
                    <a:schemeClr val="accent1">
                      <a:shade val="88000"/>
                      <a:satMod val="110000"/>
                    </a:schemeClr>
                  </a:solidFill>
                  <a:prstDash val="solid"/>
                </a:ln>
                <a:solidFill>
                  <a:srgbClr val="0070C0"/>
                </a:solidFill>
              </a:rPr>
              <a:t>v angleščini </a:t>
            </a:r>
            <a:r>
              <a:rPr lang="sl-SI" b="1" dirty="0" smtClean="0">
                <a:ln w="10541" cmpd="sng">
                  <a:solidFill>
                    <a:schemeClr val="accent1">
                      <a:shade val="88000"/>
                      <a:satMod val="110000"/>
                    </a:schemeClr>
                  </a:solidFill>
                  <a:prstDash val="solid"/>
                </a:ln>
                <a:solidFill>
                  <a:srgbClr val="0070C0"/>
                </a:solidFill>
              </a:rPr>
              <a:t>na</a:t>
            </a:r>
          </a:p>
          <a:p>
            <a:pPr marL="0" indent="0">
              <a:buNone/>
            </a:pPr>
            <a:r>
              <a:rPr lang="sl-SI" sz="2400" b="1" dirty="0">
                <a:ln w="10541" cmpd="sng">
                  <a:solidFill>
                    <a:schemeClr val="accent1">
                      <a:shade val="88000"/>
                      <a:satMod val="110000"/>
                    </a:schemeClr>
                  </a:solidFill>
                  <a:prstDash val="solid"/>
                </a:ln>
                <a:solidFill>
                  <a:srgbClr val="0070C0"/>
                </a:solidFill>
                <a:hlinkClick r:id="rId4"/>
              </a:rPr>
              <a:t>https://www.europass.si/kaj-je-europass/zivljenjepis</a:t>
            </a:r>
            <a:r>
              <a:rPr lang="sl-SI" sz="2400" b="1" dirty="0" smtClean="0">
                <a:ln w="10541" cmpd="sng">
                  <a:solidFill>
                    <a:schemeClr val="accent1">
                      <a:shade val="88000"/>
                      <a:satMod val="110000"/>
                    </a:schemeClr>
                  </a:solidFill>
                  <a:prstDash val="solid"/>
                </a:ln>
                <a:solidFill>
                  <a:srgbClr val="0070C0"/>
                </a:solidFill>
                <a:hlinkClick r:id="rId4"/>
              </a:rPr>
              <a:t>/</a:t>
            </a:r>
            <a:endParaRPr lang="sl-SI" sz="2400" b="1" dirty="0" smtClean="0">
              <a:ln w="10541" cmpd="sng">
                <a:solidFill>
                  <a:schemeClr val="accent1">
                    <a:shade val="88000"/>
                    <a:satMod val="110000"/>
                  </a:schemeClr>
                </a:solidFill>
                <a:prstDash val="solid"/>
              </a:ln>
              <a:solidFill>
                <a:srgbClr val="0070C0"/>
              </a:solidFill>
            </a:endParaRPr>
          </a:p>
          <a:p>
            <a:pPr marL="0" indent="0">
              <a:buNone/>
            </a:pPr>
            <a:r>
              <a:rPr lang="sl-SI" b="1" dirty="0" smtClean="0">
                <a:ln w="10541" cmpd="sng">
                  <a:solidFill>
                    <a:schemeClr val="accent1">
                      <a:shade val="88000"/>
                      <a:satMod val="110000"/>
                    </a:schemeClr>
                  </a:solidFill>
                  <a:prstDash val="solid"/>
                </a:ln>
                <a:solidFill>
                  <a:srgbClr val="0070C0"/>
                </a:solidFill>
              </a:rPr>
              <a:t>4. Napiši </a:t>
            </a:r>
            <a:r>
              <a:rPr lang="sl-SI" b="1" dirty="0" smtClean="0">
                <a:ln w="10541" cmpd="sng">
                  <a:solidFill>
                    <a:schemeClr val="accent1">
                      <a:shade val="88000"/>
                      <a:satMod val="110000"/>
                    </a:schemeClr>
                  </a:solidFill>
                  <a:prstDash val="solid"/>
                </a:ln>
                <a:solidFill>
                  <a:srgbClr val="0070C0"/>
                </a:solidFill>
              </a:rPr>
              <a:t>motivacijsko pismo</a:t>
            </a:r>
          </a:p>
          <a:p>
            <a:pPr marL="0" indent="0">
              <a:buNone/>
            </a:pPr>
            <a:r>
              <a:rPr lang="sl-SI" b="1" dirty="0" smtClean="0">
                <a:ln w="10541" cmpd="sng">
                  <a:solidFill>
                    <a:schemeClr val="accent1">
                      <a:shade val="88000"/>
                      <a:satMod val="110000"/>
                    </a:schemeClr>
                  </a:solidFill>
                  <a:prstDash val="solid"/>
                </a:ln>
                <a:solidFill>
                  <a:srgbClr val="0070C0"/>
                </a:solidFill>
              </a:rPr>
              <a:t>5. Poišči </a:t>
            </a:r>
            <a:r>
              <a:rPr lang="sl-SI" b="1" dirty="0" smtClean="0">
                <a:ln w="10541" cmpd="sng">
                  <a:solidFill>
                    <a:schemeClr val="accent1">
                      <a:shade val="88000"/>
                      <a:satMod val="110000"/>
                    </a:schemeClr>
                  </a:solidFill>
                  <a:prstDash val="solid"/>
                </a:ln>
                <a:solidFill>
                  <a:srgbClr val="0070C0"/>
                </a:solidFill>
              </a:rPr>
              <a:t>dodatna dokazila (če jih imaš)</a:t>
            </a:r>
          </a:p>
          <a:p>
            <a:pPr marL="0" indent="0">
              <a:buNone/>
            </a:pPr>
            <a:r>
              <a:rPr lang="sl-SI" b="1" dirty="0" smtClean="0">
                <a:ln w="10541" cmpd="sng">
                  <a:solidFill>
                    <a:schemeClr val="accent1">
                      <a:shade val="88000"/>
                      <a:satMod val="110000"/>
                    </a:schemeClr>
                  </a:solidFill>
                  <a:prstDash val="solid"/>
                </a:ln>
                <a:solidFill>
                  <a:srgbClr val="0070C0"/>
                </a:solidFill>
              </a:rPr>
              <a:t>6. Preveri</a:t>
            </a:r>
            <a:r>
              <a:rPr lang="sl-SI" b="1" dirty="0" smtClean="0">
                <a:ln w="10541" cmpd="sng">
                  <a:solidFill>
                    <a:schemeClr val="accent1">
                      <a:shade val="88000"/>
                      <a:satMod val="110000"/>
                    </a:schemeClr>
                  </a:solidFill>
                  <a:prstDash val="solid"/>
                </a:ln>
                <a:solidFill>
                  <a:srgbClr val="0070C0"/>
                </a:solidFill>
              </a:rPr>
              <a:t>, če si zbral/-a vse potrebno</a:t>
            </a:r>
          </a:p>
          <a:p>
            <a:pPr marL="0" indent="0">
              <a:buNone/>
            </a:pPr>
            <a:r>
              <a:rPr lang="sl-SI" b="1" dirty="0" smtClean="0">
                <a:ln w="10541" cmpd="sng">
                  <a:solidFill>
                    <a:schemeClr val="accent1">
                      <a:shade val="88000"/>
                      <a:satMod val="110000"/>
                    </a:schemeClr>
                  </a:solidFill>
                  <a:prstDash val="solid"/>
                </a:ln>
                <a:solidFill>
                  <a:srgbClr val="0070C0"/>
                </a:solidFill>
              </a:rPr>
              <a:t>7. Oddaj </a:t>
            </a:r>
            <a:r>
              <a:rPr lang="sl-SI" b="1" dirty="0" smtClean="0">
                <a:ln w="10541" cmpd="sng">
                  <a:solidFill>
                    <a:schemeClr val="accent1">
                      <a:shade val="88000"/>
                      <a:satMod val="110000"/>
                    </a:schemeClr>
                  </a:solidFill>
                  <a:prstDash val="solid"/>
                </a:ln>
                <a:solidFill>
                  <a:srgbClr val="0070C0"/>
                </a:solidFill>
              </a:rPr>
              <a:t>do </a:t>
            </a:r>
            <a:r>
              <a:rPr lang="sl-SI" b="1" dirty="0" smtClean="0">
                <a:ln w="10541" cmpd="sng">
                  <a:solidFill>
                    <a:schemeClr val="accent1">
                      <a:shade val="88000"/>
                      <a:satMod val="110000"/>
                    </a:schemeClr>
                  </a:solidFill>
                  <a:prstDash val="solid"/>
                </a:ln>
                <a:solidFill>
                  <a:srgbClr val="FF0000"/>
                </a:solidFill>
              </a:rPr>
              <a:t>petka, </a:t>
            </a:r>
            <a:r>
              <a:rPr lang="sl-SI" b="1" dirty="0" smtClean="0">
                <a:ln w="10541" cmpd="sng">
                  <a:solidFill>
                    <a:schemeClr val="accent1">
                      <a:shade val="88000"/>
                      <a:satMod val="110000"/>
                    </a:schemeClr>
                  </a:solidFill>
                  <a:prstDash val="solid"/>
                </a:ln>
                <a:solidFill>
                  <a:srgbClr val="FF0000"/>
                </a:solidFill>
              </a:rPr>
              <a:t>13. </a:t>
            </a:r>
            <a:r>
              <a:rPr lang="sl-SI" b="1" dirty="0" smtClean="0">
                <a:ln w="10541" cmpd="sng">
                  <a:solidFill>
                    <a:schemeClr val="accent1">
                      <a:shade val="88000"/>
                      <a:satMod val="110000"/>
                    </a:schemeClr>
                  </a:solidFill>
                  <a:prstDash val="solid"/>
                </a:ln>
                <a:solidFill>
                  <a:srgbClr val="FF0000"/>
                </a:solidFill>
              </a:rPr>
              <a:t>9., do 12.00 </a:t>
            </a:r>
            <a:r>
              <a:rPr lang="sl-SI" b="1" dirty="0" smtClean="0">
                <a:ln w="10541" cmpd="sng">
                  <a:solidFill>
                    <a:schemeClr val="accent1">
                      <a:shade val="88000"/>
                      <a:satMod val="110000"/>
                    </a:schemeClr>
                  </a:solidFill>
                  <a:prstDash val="solid"/>
                </a:ln>
                <a:solidFill>
                  <a:srgbClr val="0070C0"/>
                </a:solidFill>
              </a:rPr>
              <a:t>v tajništvo</a:t>
            </a:r>
          </a:p>
          <a:p>
            <a:pPr marL="514350" indent="-514350">
              <a:buFont typeface="+mj-lt"/>
              <a:buAutoNum type="arabicPeriod"/>
            </a:pPr>
            <a:endParaRPr lang="sl-SI" b="1" dirty="0" smtClean="0">
              <a:ln w="10541" cmpd="sng">
                <a:solidFill>
                  <a:schemeClr val="accent1">
                    <a:shade val="88000"/>
                    <a:satMod val="110000"/>
                  </a:schemeClr>
                </a:solidFill>
                <a:prstDash val="solid"/>
              </a:ln>
              <a:solidFill>
                <a:srgbClr val="0070C0"/>
              </a:solidFill>
            </a:endParaRPr>
          </a:p>
        </p:txBody>
      </p:sp>
      <p:sp>
        <p:nvSpPr>
          <p:cNvPr id="7" name="Ograda noge 3"/>
          <p:cNvSpPr>
            <a:spLocks noGrp="1"/>
          </p:cNvSpPr>
          <p:nvPr>
            <p:ph type="ftr" sz="quarter" idx="11"/>
          </p:nvPr>
        </p:nvSpPr>
        <p:spPr>
          <a:xfrm>
            <a:off x="2000232" y="6356350"/>
            <a:ext cx="5429288" cy="365125"/>
          </a:xfrm>
        </p:spPr>
        <p:txBody>
          <a:bodyPr/>
          <a:lstStyle/>
          <a:p>
            <a:r>
              <a:rPr lang="sl-SI" dirty="0" smtClean="0"/>
              <a:t>Maja Klančič, </a:t>
            </a:r>
          </a:p>
          <a:p>
            <a:r>
              <a:rPr lang="sl-SI" dirty="0" smtClean="0"/>
              <a:t>SREDNJA ZDRAVSTVENA ŠOLA LJUBLJANA</a:t>
            </a:r>
            <a:endParaRPr lang="sl-SI" dirty="0"/>
          </a:p>
        </p:txBody>
      </p:sp>
    </p:spTree>
    <p:extLst>
      <p:ext uri="{BB962C8B-B14F-4D97-AF65-F5344CB8AC3E}">
        <p14:creationId xmlns:p14="http://schemas.microsoft.com/office/powerpoint/2010/main" val="22809129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3780" y="260648"/>
            <a:ext cx="8229600" cy="1143000"/>
          </a:xfrm>
        </p:spPr>
        <p:txBody>
          <a:bodyPr/>
          <a:lstStyle/>
          <a:p>
            <a:r>
              <a:rPr lang="sl-SI" b="1" dirty="0" smtClean="0">
                <a:ln w="10541" cmpd="sng">
                  <a:solidFill>
                    <a:schemeClr val="accent1">
                      <a:shade val="88000"/>
                      <a:satMod val="110000"/>
                    </a:schemeClr>
                  </a:solidFill>
                  <a:prstDash val="solid"/>
                </a:ln>
                <a:solidFill>
                  <a:srgbClr val="FF0000"/>
                </a:solidFill>
                <a:effectLst>
                  <a:outerShdw blurRad="38100" dist="38100" dir="2700000" algn="tl">
                    <a:srgbClr val="000000">
                      <a:alpha val="43137"/>
                    </a:srgbClr>
                  </a:outerShdw>
                </a:effectLst>
              </a:rPr>
              <a:t>PO ODDANI PRIJAVI</a:t>
            </a:r>
            <a:endParaRPr lang="sl-SI" b="1" dirty="0">
              <a:ln w="10541" cmpd="sng">
                <a:solidFill>
                  <a:schemeClr val="accent1">
                    <a:shade val="88000"/>
                    <a:satMod val="110000"/>
                  </a:schemeClr>
                </a:solidFill>
                <a:prstDash val="solid"/>
              </a:ln>
              <a:solidFill>
                <a:srgbClr val="FF0000"/>
              </a:solidFill>
              <a:effectLst>
                <a:outerShdw blurRad="38100" dist="38100" dir="2700000" algn="tl">
                  <a:srgbClr val="000000">
                    <a:alpha val="43137"/>
                  </a:srgbClr>
                </a:outerShdw>
              </a:effectLst>
            </a:endParaRPr>
          </a:p>
        </p:txBody>
      </p:sp>
      <p:sp>
        <p:nvSpPr>
          <p:cNvPr id="3" name="Ograda vsebine 2"/>
          <p:cNvSpPr>
            <a:spLocks noGrp="1"/>
          </p:cNvSpPr>
          <p:nvPr>
            <p:ph sz="half" idx="1"/>
          </p:nvPr>
        </p:nvSpPr>
        <p:spPr>
          <a:xfrm>
            <a:off x="428596" y="2000240"/>
            <a:ext cx="8175852" cy="4525963"/>
          </a:xfrm>
        </p:spPr>
        <p:txBody>
          <a:bodyPr>
            <a:normAutofit/>
          </a:bodyPr>
          <a:lstStyle/>
          <a:p>
            <a:pPr marL="514350" indent="-514350">
              <a:buFont typeface="+mj-lt"/>
              <a:buAutoNum type="arabicPeriod"/>
            </a:pPr>
            <a:r>
              <a:rPr lang="sl-SI" b="1" dirty="0" smtClean="0">
                <a:ln w="10541" cmpd="sng">
                  <a:solidFill>
                    <a:schemeClr val="accent1">
                      <a:shade val="88000"/>
                      <a:satMod val="110000"/>
                    </a:schemeClr>
                  </a:solidFill>
                  <a:prstDash val="solid"/>
                </a:ln>
                <a:solidFill>
                  <a:srgbClr val="0070C0"/>
                </a:solidFill>
              </a:rPr>
              <a:t>Sledi zbiranje dostopnih informacij (koordinatorka)</a:t>
            </a:r>
          </a:p>
          <a:p>
            <a:pPr marL="514350" indent="-514350">
              <a:buFont typeface="+mj-lt"/>
              <a:buAutoNum type="arabicPeriod"/>
            </a:pPr>
            <a:r>
              <a:rPr lang="sl-SI" b="1" dirty="0" smtClean="0">
                <a:ln w="10541" cmpd="sng">
                  <a:solidFill>
                    <a:schemeClr val="accent1">
                      <a:shade val="88000"/>
                      <a:satMod val="110000"/>
                    </a:schemeClr>
                  </a:solidFill>
                  <a:prstDash val="solid"/>
                </a:ln>
                <a:solidFill>
                  <a:srgbClr val="0070C0"/>
                </a:solidFill>
              </a:rPr>
              <a:t>Ocenjevanje motivacijskih pisem (komisija)</a:t>
            </a:r>
          </a:p>
          <a:p>
            <a:pPr marL="514350" indent="-514350">
              <a:buFont typeface="+mj-lt"/>
              <a:buAutoNum type="arabicPeriod"/>
            </a:pPr>
            <a:r>
              <a:rPr lang="sl-SI" b="1" dirty="0" smtClean="0">
                <a:ln w="10541" cmpd="sng">
                  <a:solidFill>
                    <a:schemeClr val="accent1">
                      <a:shade val="88000"/>
                      <a:satMod val="110000"/>
                    </a:schemeClr>
                  </a:solidFill>
                  <a:prstDash val="solid"/>
                </a:ln>
                <a:solidFill>
                  <a:srgbClr val="0070C0"/>
                </a:solidFill>
              </a:rPr>
              <a:t>Ocenjevanje dodatnih dejavnosti (komisija)</a:t>
            </a:r>
          </a:p>
          <a:p>
            <a:pPr marL="514350" indent="-514350">
              <a:buFont typeface="+mj-lt"/>
              <a:buAutoNum type="arabicPeriod"/>
            </a:pPr>
            <a:r>
              <a:rPr lang="sl-SI" b="1" dirty="0" err="1" smtClean="0">
                <a:ln w="10541" cmpd="sng">
                  <a:solidFill>
                    <a:schemeClr val="accent1">
                      <a:shade val="88000"/>
                      <a:satMod val="110000"/>
                    </a:schemeClr>
                  </a:solidFill>
                  <a:prstDash val="solid"/>
                </a:ln>
                <a:solidFill>
                  <a:srgbClr val="0070C0"/>
                </a:solidFill>
              </a:rPr>
              <a:t>Rangiranje</a:t>
            </a:r>
            <a:r>
              <a:rPr lang="sl-SI" b="1" dirty="0" smtClean="0">
                <a:ln w="10541" cmpd="sng">
                  <a:solidFill>
                    <a:schemeClr val="accent1">
                      <a:shade val="88000"/>
                      <a:satMod val="110000"/>
                    </a:schemeClr>
                  </a:solidFill>
                  <a:prstDash val="solid"/>
                </a:ln>
                <a:solidFill>
                  <a:srgbClr val="0070C0"/>
                </a:solidFill>
              </a:rPr>
              <a:t> kandidatov po vrstnem redu</a:t>
            </a:r>
          </a:p>
          <a:p>
            <a:pPr marL="514350" indent="-514350">
              <a:buFont typeface="+mj-lt"/>
              <a:buAutoNum type="arabicPeriod"/>
            </a:pPr>
            <a:r>
              <a:rPr lang="sl-SI" b="1" dirty="0" smtClean="0">
                <a:ln w="10541" cmpd="sng">
                  <a:solidFill>
                    <a:schemeClr val="accent1">
                      <a:shade val="88000"/>
                      <a:satMod val="110000"/>
                    </a:schemeClr>
                  </a:solidFill>
                  <a:prstDash val="solid"/>
                </a:ln>
                <a:solidFill>
                  <a:srgbClr val="0070C0"/>
                </a:solidFill>
              </a:rPr>
              <a:t>Sestanek z dijaki in razporeditev po destinacijah</a:t>
            </a:r>
          </a:p>
          <a:p>
            <a:pPr marL="514350" indent="-514350">
              <a:buFont typeface="+mj-lt"/>
              <a:buAutoNum type="arabicPeriod"/>
            </a:pPr>
            <a:r>
              <a:rPr lang="sl-SI" b="1" dirty="0" smtClean="0">
                <a:ln w="10541" cmpd="sng">
                  <a:solidFill>
                    <a:schemeClr val="accent1">
                      <a:shade val="88000"/>
                      <a:satMod val="110000"/>
                    </a:schemeClr>
                  </a:solidFill>
                  <a:prstDash val="solid"/>
                </a:ln>
                <a:solidFill>
                  <a:srgbClr val="FF0000"/>
                </a:solidFill>
              </a:rPr>
              <a:t>Podpis pogodb</a:t>
            </a:r>
          </a:p>
        </p:txBody>
      </p:sp>
      <p:sp>
        <p:nvSpPr>
          <p:cNvPr id="7" name="Ograda noge 3"/>
          <p:cNvSpPr>
            <a:spLocks noGrp="1"/>
          </p:cNvSpPr>
          <p:nvPr>
            <p:ph type="ftr" sz="quarter" idx="11"/>
          </p:nvPr>
        </p:nvSpPr>
        <p:spPr>
          <a:xfrm>
            <a:off x="2000232" y="6356350"/>
            <a:ext cx="5429288" cy="365125"/>
          </a:xfrm>
        </p:spPr>
        <p:txBody>
          <a:bodyPr/>
          <a:lstStyle/>
          <a:p>
            <a:r>
              <a:rPr lang="sl-SI" dirty="0" smtClean="0"/>
              <a:t>Maja Klančič, </a:t>
            </a:r>
          </a:p>
          <a:p>
            <a:r>
              <a:rPr lang="sl-SI" dirty="0" smtClean="0"/>
              <a:t>SREDNJA ZDRAVSTVENA ŠOLA LJUBLJANA</a:t>
            </a:r>
            <a:endParaRPr lang="sl-SI" dirty="0"/>
          </a:p>
        </p:txBody>
      </p:sp>
    </p:spTree>
    <p:extLst>
      <p:ext uri="{BB962C8B-B14F-4D97-AF65-F5344CB8AC3E}">
        <p14:creationId xmlns:p14="http://schemas.microsoft.com/office/powerpoint/2010/main" val="41248856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1961</TotalTime>
  <Words>1071</Words>
  <Application>Microsoft Office PowerPoint</Application>
  <PresentationFormat>Diaprojekcija na zaslonu (4:3)</PresentationFormat>
  <Paragraphs>81</Paragraphs>
  <Slides>5</Slides>
  <Notes>5</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5</vt:i4>
      </vt:variant>
    </vt:vector>
  </HeadingPairs>
  <TitlesOfParts>
    <vt:vector size="9" baseType="lpstr">
      <vt:lpstr>Arial</vt:lpstr>
      <vt:lpstr>Calibri</vt:lpstr>
      <vt:lpstr>Times New Roman</vt:lpstr>
      <vt:lpstr>Officeova tema</vt:lpstr>
      <vt:lpstr>ERASMUS + NI MUS, POMAGA PA!</vt:lpstr>
      <vt:lpstr>ERASMUS+ (KA1) Tokovi mobilnosti v 2019/2020</vt:lpstr>
      <vt:lpstr>PRED ODLOČITVIJO PREVERI</vt:lpstr>
      <vt:lpstr>SEM „ZA“. KAKO NAPREJ?</vt:lpstr>
      <vt:lpstr>PO ODDANI PRIJAVI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OBLIKOVANJE ODPRTEGA KURIKULA</dc:title>
  <dc:creator>LucijaMejacPetek</dc:creator>
  <cp:lastModifiedBy>Maja Klančič</cp:lastModifiedBy>
  <cp:revision>156</cp:revision>
  <dcterms:created xsi:type="dcterms:W3CDTF">2010-03-16T08:02:20Z</dcterms:created>
  <dcterms:modified xsi:type="dcterms:W3CDTF">2019-08-30T06:22:07Z</dcterms:modified>
</cp:coreProperties>
</file>